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71" r:id="rId3"/>
    <p:sldId id="279" r:id="rId4"/>
    <p:sldId id="537" r:id="rId5"/>
    <p:sldId id="280" r:id="rId6"/>
    <p:sldId id="282" r:id="rId7"/>
    <p:sldId id="283" r:id="rId8"/>
    <p:sldId id="497" r:id="rId9"/>
    <p:sldId id="284" r:id="rId10"/>
    <p:sldId id="285" r:id="rId11"/>
    <p:sldId id="535" r:id="rId12"/>
    <p:sldId id="536" r:id="rId13"/>
    <p:sldId id="508" r:id="rId14"/>
    <p:sldId id="542" r:id="rId15"/>
    <p:sldId id="543" r:id="rId16"/>
    <p:sldId id="544" r:id="rId17"/>
    <p:sldId id="540" r:id="rId18"/>
    <p:sldId id="539" r:id="rId19"/>
    <p:sldId id="541" r:id="rId20"/>
    <p:sldId id="511" r:id="rId21"/>
    <p:sldId id="514" r:id="rId22"/>
    <p:sldId id="515" r:id="rId23"/>
    <p:sldId id="516" r:id="rId24"/>
    <p:sldId id="517" r:id="rId25"/>
    <p:sldId id="518" r:id="rId26"/>
    <p:sldId id="519" r:id="rId27"/>
    <p:sldId id="520" r:id="rId28"/>
    <p:sldId id="521" r:id="rId29"/>
    <p:sldId id="522" r:id="rId30"/>
    <p:sldId id="523" r:id="rId31"/>
    <p:sldId id="524" r:id="rId32"/>
    <p:sldId id="525" r:id="rId33"/>
    <p:sldId id="526" r:id="rId34"/>
    <p:sldId id="527" r:id="rId35"/>
    <p:sldId id="528" r:id="rId36"/>
    <p:sldId id="529" r:id="rId37"/>
    <p:sldId id="530" r:id="rId38"/>
    <p:sldId id="532" r:id="rId39"/>
    <p:sldId id="533" r:id="rId40"/>
    <p:sldId id="534" r:id="rId41"/>
  </p:sldIdLst>
  <p:sldSz cx="12192000" cy="6858000"/>
  <p:notesSz cx="6819900" cy="99314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主题样式 1 - 强调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16" autoAdjust="0"/>
  </p:normalViewPr>
  <p:slideViewPr>
    <p:cSldViewPr snapToGrid="0" snapToObjects="1">
      <p:cViewPr varScale="1">
        <p:scale>
          <a:sx n="62" d="100"/>
          <a:sy n="62" d="100"/>
        </p:scale>
        <p:origin x="96" y="3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9CA10-CE85-4DE5-B6D1-D4C88AEE0C88}" type="datetimeFigureOut">
              <a:rPr lang="zh-HK" altLang="en-US" smtClean="0"/>
              <a:t>1/6/2021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431800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1990" y="4779486"/>
            <a:ext cx="5455920" cy="3910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55290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63032" y="9433107"/>
            <a:ext cx="2955290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54A8F6-0281-4442-9F7B-F6C088C2B0E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30070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431800" y="1241425"/>
            <a:ext cx="5956300" cy="3351213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4A8F6-0281-4442-9F7B-F6C088C2B0E1}" type="slidenum">
              <a:rPr lang="zh-HK" altLang="en-US" smtClean="0"/>
              <a:t>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62948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431800" y="1241425"/>
            <a:ext cx="5956300" cy="3351213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自由使用的頁面</a:t>
            </a:r>
            <a:endParaRPr lang="en-US" altLang="zh-TW" dirty="0"/>
          </a:p>
          <a:p>
            <a:endParaRPr lang="en-US" altLang="zh-HK" dirty="0"/>
          </a:p>
          <a:p>
            <a:r>
              <a:rPr lang="zh-TW" altLang="en-US"/>
              <a:t>可做目錄之 用</a:t>
            </a:r>
            <a:endParaRPr lang="zh-HK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4A8F6-0281-4442-9F7B-F6C088C2B0E1}" type="slidenum">
              <a:rPr lang="zh-HK" altLang="en-US" smtClean="0"/>
              <a:t>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2906765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D6246-85C2-483D-914C-B302A7F586A0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34196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4A8F6-0281-4442-9F7B-F6C088C2B0E1}" type="slidenum">
              <a:rPr lang="zh-HK" altLang="en-US" smtClean="0"/>
              <a:pPr/>
              <a:t>11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20705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54A8F6-0281-4442-9F7B-F6C088C2B0E1}" type="slidenum">
              <a:rPr lang="zh-HK" altLang="en-US" smtClean="0"/>
              <a:pPr/>
              <a:t>12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8730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40677" y="45993"/>
            <a:ext cx="5794295" cy="371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436867" y="2376434"/>
            <a:ext cx="9237012" cy="619056"/>
          </a:xfrm>
          <a:prstGeom prst="rect">
            <a:avLst/>
          </a:prstGeom>
        </p:spPr>
        <p:txBody>
          <a:bodyPr/>
          <a:lstStyle>
            <a:lvl1pPr>
              <a:defRPr sz="24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點擊此處編輯標題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343246"/>
            <a:ext cx="8534400" cy="4540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0" i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TW" altLang="en-US" dirty="0"/>
              <a:t>點擊此處編輯副標題</a:t>
            </a:r>
            <a:endParaRPr kumimoji="1" lang="zh-CN" altLang="en-US" dirty="0"/>
          </a:p>
        </p:txBody>
      </p:sp>
      <p:cxnSp>
        <p:nvCxnSpPr>
          <p:cNvPr id="5" name="直线连接符 4"/>
          <p:cNvCxnSpPr/>
          <p:nvPr userDrawn="1"/>
        </p:nvCxnSpPr>
        <p:spPr>
          <a:xfrm>
            <a:off x="1744771" y="3142710"/>
            <a:ext cx="8655420" cy="0"/>
          </a:xfrm>
          <a:prstGeom prst="line">
            <a:avLst/>
          </a:prstGeom>
          <a:ln>
            <a:solidFill>
              <a:srgbClr val="FFFFFF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 userDrawn="1"/>
        </p:nvSpPr>
        <p:spPr>
          <a:xfrm>
            <a:off x="1436867" y="2090840"/>
            <a:ext cx="9237012" cy="1924156"/>
          </a:xfrm>
          <a:prstGeom prst="rect">
            <a:avLst/>
          </a:prstGeom>
          <a:noFill/>
          <a:ln w="571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rgbClr val="000000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6798268" y="5309730"/>
            <a:ext cx="4990213" cy="967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pic>
        <p:nvPicPr>
          <p:cNvPr id="9" name="Picture 3" descr="C:\Users\yellow21433\Desktop\署LOGO\FDA-finout署(部)TAIWAN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063" y="5423119"/>
            <a:ext cx="4546084" cy="84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字方塊 3"/>
          <p:cNvSpPr txBox="1"/>
          <p:nvPr userDrawn="1"/>
        </p:nvSpPr>
        <p:spPr>
          <a:xfrm>
            <a:off x="371497" y="126310"/>
            <a:ext cx="67982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Taiwan Food and Drug Administration  Ministry</a:t>
            </a:r>
            <a:r>
              <a:rPr lang="en-US" altLang="zh-TW" sz="1000" b="1" baseline="0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of Health and Welfare</a:t>
            </a:r>
            <a:endParaRPr lang="zh-TW" altLang="en-US" sz="1000" b="1" dirty="0">
              <a:solidFill>
                <a:schemeClr val="accent2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356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橫向流程圖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矩形 54"/>
          <p:cNvSpPr/>
          <p:nvPr userDrawn="1"/>
        </p:nvSpPr>
        <p:spPr>
          <a:xfrm>
            <a:off x="40673" y="45993"/>
            <a:ext cx="6285987" cy="371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53" name="矩形 52"/>
          <p:cNvSpPr/>
          <p:nvPr userDrawn="1"/>
        </p:nvSpPr>
        <p:spPr>
          <a:xfrm>
            <a:off x="9124508" y="5818907"/>
            <a:ext cx="2635693" cy="819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52" name="矩形 51"/>
          <p:cNvSpPr/>
          <p:nvPr userDrawn="1"/>
        </p:nvSpPr>
        <p:spPr>
          <a:xfrm>
            <a:off x="6860092" y="5335130"/>
            <a:ext cx="4990213" cy="967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cxnSp>
        <p:nvCxnSpPr>
          <p:cNvPr id="136" name="直线连接符 135"/>
          <p:cNvCxnSpPr/>
          <p:nvPr userDrawn="1"/>
        </p:nvCxnSpPr>
        <p:spPr>
          <a:xfrm>
            <a:off x="6235935" y="5828244"/>
            <a:ext cx="493732" cy="0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7" name="直线连接符 136"/>
          <p:cNvCxnSpPr/>
          <p:nvPr userDrawn="1"/>
        </p:nvCxnSpPr>
        <p:spPr>
          <a:xfrm>
            <a:off x="6235935" y="4678452"/>
            <a:ext cx="493732" cy="0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8" name="直线连接符 137"/>
          <p:cNvCxnSpPr/>
          <p:nvPr userDrawn="1"/>
        </p:nvCxnSpPr>
        <p:spPr>
          <a:xfrm>
            <a:off x="6240524" y="4678457"/>
            <a:ext cx="0" cy="1152967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直线连接符 132"/>
          <p:cNvCxnSpPr/>
          <p:nvPr userDrawn="1"/>
        </p:nvCxnSpPr>
        <p:spPr>
          <a:xfrm>
            <a:off x="6235935" y="4135269"/>
            <a:ext cx="493732" cy="0"/>
          </a:xfrm>
          <a:prstGeom prst="line">
            <a:avLst/>
          </a:prstGeom>
          <a:ln w="12700" cmpd="sng">
            <a:solidFill>
              <a:schemeClr val="accent4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4" name="直线连接符 133"/>
          <p:cNvCxnSpPr/>
          <p:nvPr userDrawn="1"/>
        </p:nvCxnSpPr>
        <p:spPr>
          <a:xfrm>
            <a:off x="6235935" y="2985477"/>
            <a:ext cx="493732" cy="0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6" name="直线连接符 125"/>
          <p:cNvCxnSpPr/>
          <p:nvPr userDrawn="1"/>
        </p:nvCxnSpPr>
        <p:spPr>
          <a:xfrm>
            <a:off x="6235935" y="2445192"/>
            <a:ext cx="493732" cy="0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5" name="直线连接符 124"/>
          <p:cNvCxnSpPr/>
          <p:nvPr userDrawn="1"/>
        </p:nvCxnSpPr>
        <p:spPr>
          <a:xfrm>
            <a:off x="6235935" y="1295400"/>
            <a:ext cx="493732" cy="0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2" name="直线连接符 111"/>
          <p:cNvCxnSpPr/>
          <p:nvPr userDrawn="1"/>
        </p:nvCxnSpPr>
        <p:spPr>
          <a:xfrm>
            <a:off x="3468395" y="1838135"/>
            <a:ext cx="3060700" cy="0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直线连接符 77"/>
          <p:cNvCxnSpPr>
            <a:endCxn id="91" idx="1"/>
          </p:cNvCxnSpPr>
          <p:nvPr userDrawn="1"/>
        </p:nvCxnSpPr>
        <p:spPr>
          <a:xfrm flipV="1">
            <a:off x="3467667" y="5228999"/>
            <a:ext cx="2993700" cy="13599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直线连接符 66"/>
          <p:cNvCxnSpPr/>
          <p:nvPr userDrawn="1"/>
        </p:nvCxnSpPr>
        <p:spPr>
          <a:xfrm>
            <a:off x="3263501" y="3565007"/>
            <a:ext cx="3470755" cy="0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558949" y="249980"/>
            <a:ext cx="11063835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點擊此處編輯標題</a:t>
            </a:r>
            <a:endParaRPr kumimoji="1" lang="zh-CN" altLang="en-US" dirty="0"/>
          </a:p>
        </p:txBody>
      </p:sp>
      <p:sp>
        <p:nvSpPr>
          <p:cNvPr id="4" name="单圆角矩形 3"/>
          <p:cNvSpPr/>
          <p:nvPr userDrawn="1"/>
        </p:nvSpPr>
        <p:spPr>
          <a:xfrm>
            <a:off x="558947" y="3315243"/>
            <a:ext cx="2696088" cy="480487"/>
          </a:xfrm>
          <a:prstGeom prst="round1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558949" y="3290426"/>
            <a:ext cx="2696089" cy="468312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</a:t>
            </a:r>
            <a:endParaRPr kumimoji="1" lang="zh-CN" altLang="en-US" dirty="0"/>
          </a:p>
        </p:txBody>
      </p:sp>
      <p:sp>
        <p:nvSpPr>
          <p:cNvPr id="9" name="单圆角矩形 8"/>
          <p:cNvSpPr/>
          <p:nvPr userDrawn="1"/>
        </p:nvSpPr>
        <p:spPr>
          <a:xfrm>
            <a:off x="3677153" y="1626572"/>
            <a:ext cx="2350859" cy="480487"/>
          </a:xfrm>
          <a:prstGeom prst="round1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单圆角矩形 11"/>
          <p:cNvSpPr/>
          <p:nvPr userDrawn="1"/>
        </p:nvSpPr>
        <p:spPr>
          <a:xfrm>
            <a:off x="3677153" y="3315243"/>
            <a:ext cx="2350859" cy="480487"/>
          </a:xfrm>
          <a:prstGeom prst="round1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单圆角矩形 12"/>
          <p:cNvSpPr/>
          <p:nvPr userDrawn="1"/>
        </p:nvSpPr>
        <p:spPr>
          <a:xfrm>
            <a:off x="3677153" y="5000221"/>
            <a:ext cx="2350859" cy="480487"/>
          </a:xfrm>
          <a:prstGeom prst="round1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文本占位符 6"/>
          <p:cNvSpPr>
            <a:spLocks noGrp="1"/>
          </p:cNvSpPr>
          <p:nvPr>
            <p:ph type="body" sz="quarter" idx="11" hasCustomPrompt="1"/>
          </p:nvPr>
        </p:nvSpPr>
        <p:spPr>
          <a:xfrm>
            <a:off x="3677153" y="1603385"/>
            <a:ext cx="2350859" cy="468312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</a:t>
            </a:r>
            <a:endParaRPr kumimoji="1" lang="zh-CN" altLang="en-US" dirty="0"/>
          </a:p>
        </p:txBody>
      </p:sp>
      <p:sp>
        <p:nvSpPr>
          <p:cNvPr id="20" name="文本占位符 6"/>
          <p:cNvSpPr>
            <a:spLocks noGrp="1"/>
          </p:cNvSpPr>
          <p:nvPr>
            <p:ph type="body" sz="quarter" idx="12" hasCustomPrompt="1"/>
          </p:nvPr>
        </p:nvSpPr>
        <p:spPr>
          <a:xfrm>
            <a:off x="3677153" y="3290426"/>
            <a:ext cx="2350859" cy="468312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</a:t>
            </a:r>
            <a:endParaRPr kumimoji="1" lang="zh-CN" altLang="en-US" dirty="0"/>
          </a:p>
        </p:txBody>
      </p:sp>
      <p:sp>
        <p:nvSpPr>
          <p:cNvPr id="22" name="文本占位符 6"/>
          <p:cNvSpPr>
            <a:spLocks noGrp="1"/>
          </p:cNvSpPr>
          <p:nvPr>
            <p:ph type="body" sz="quarter" idx="13" hasCustomPrompt="1"/>
          </p:nvPr>
        </p:nvSpPr>
        <p:spPr>
          <a:xfrm>
            <a:off x="3677153" y="4975519"/>
            <a:ext cx="2350859" cy="468312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</a:t>
            </a:r>
            <a:endParaRPr kumimoji="1" lang="zh-CN" altLang="en-US" dirty="0"/>
          </a:p>
        </p:txBody>
      </p:sp>
      <p:sp>
        <p:nvSpPr>
          <p:cNvPr id="47" name="单圆角矩形 46"/>
          <p:cNvSpPr/>
          <p:nvPr userDrawn="1"/>
        </p:nvSpPr>
        <p:spPr>
          <a:xfrm>
            <a:off x="6461367" y="1119206"/>
            <a:ext cx="3086856" cy="388351"/>
          </a:xfrm>
          <a:prstGeom prst="round1Rect">
            <a:avLst/>
          </a:prstGeom>
          <a:solidFill>
            <a:srgbClr val="79D9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solidFill>
                <a:schemeClr val="accent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8" name="单圆角矩形 47"/>
          <p:cNvSpPr/>
          <p:nvPr userDrawn="1"/>
        </p:nvSpPr>
        <p:spPr>
          <a:xfrm>
            <a:off x="6461367" y="1686125"/>
            <a:ext cx="3086856" cy="388351"/>
          </a:xfrm>
          <a:prstGeom prst="round1Rect">
            <a:avLst/>
          </a:prstGeom>
          <a:solidFill>
            <a:srgbClr val="79D9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solidFill>
                <a:srgbClr val="258376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9" name="单圆角矩形 48"/>
          <p:cNvSpPr/>
          <p:nvPr userDrawn="1"/>
        </p:nvSpPr>
        <p:spPr>
          <a:xfrm>
            <a:off x="6461367" y="2248172"/>
            <a:ext cx="3086856" cy="388351"/>
          </a:xfrm>
          <a:prstGeom prst="round1Rect">
            <a:avLst/>
          </a:prstGeom>
          <a:solidFill>
            <a:srgbClr val="79D9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solidFill>
                <a:schemeClr val="accent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9" name="单圆角矩形 58"/>
          <p:cNvSpPr/>
          <p:nvPr userDrawn="1"/>
        </p:nvSpPr>
        <p:spPr>
          <a:xfrm>
            <a:off x="6461367" y="2799632"/>
            <a:ext cx="3086856" cy="388351"/>
          </a:xfrm>
          <a:prstGeom prst="round1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solidFill>
                <a:srgbClr val="656565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0" name="单圆角矩形 59"/>
          <p:cNvSpPr/>
          <p:nvPr userDrawn="1"/>
        </p:nvSpPr>
        <p:spPr>
          <a:xfrm>
            <a:off x="6461367" y="3366555"/>
            <a:ext cx="3086856" cy="388351"/>
          </a:xfrm>
          <a:prstGeom prst="round1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solidFill>
                <a:srgbClr val="656565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1" name="单圆角矩形 60"/>
          <p:cNvSpPr/>
          <p:nvPr userDrawn="1"/>
        </p:nvSpPr>
        <p:spPr>
          <a:xfrm>
            <a:off x="6461367" y="3928595"/>
            <a:ext cx="3086856" cy="388351"/>
          </a:xfrm>
          <a:prstGeom prst="round1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2" name="单圆角矩形 61"/>
          <p:cNvSpPr/>
          <p:nvPr userDrawn="1"/>
        </p:nvSpPr>
        <p:spPr>
          <a:xfrm>
            <a:off x="6461367" y="4488821"/>
            <a:ext cx="3086856" cy="388351"/>
          </a:xfrm>
          <a:prstGeom prst="round1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3" name="单圆角矩形 62"/>
          <p:cNvSpPr/>
          <p:nvPr userDrawn="1"/>
        </p:nvSpPr>
        <p:spPr>
          <a:xfrm>
            <a:off x="6461367" y="5055744"/>
            <a:ext cx="3086856" cy="388351"/>
          </a:xfrm>
          <a:prstGeom prst="round1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4" name="单圆角矩形 63"/>
          <p:cNvSpPr/>
          <p:nvPr userDrawn="1"/>
        </p:nvSpPr>
        <p:spPr>
          <a:xfrm>
            <a:off x="6461367" y="5617787"/>
            <a:ext cx="3086856" cy="388351"/>
          </a:xfrm>
          <a:prstGeom prst="round1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69" name="直线连接符 68"/>
          <p:cNvCxnSpPr/>
          <p:nvPr userDrawn="1"/>
        </p:nvCxnSpPr>
        <p:spPr>
          <a:xfrm>
            <a:off x="3473349" y="1831785"/>
            <a:ext cx="0" cy="3419332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文本占位符 6"/>
          <p:cNvSpPr>
            <a:spLocks noGrp="1"/>
          </p:cNvSpPr>
          <p:nvPr>
            <p:ph type="body" sz="quarter" idx="14" hasCustomPrompt="1"/>
          </p:nvPr>
        </p:nvSpPr>
        <p:spPr>
          <a:xfrm>
            <a:off x="6461370" y="1077878"/>
            <a:ext cx="3086855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</a:t>
            </a:r>
            <a:endParaRPr kumimoji="1" lang="zh-CN" altLang="en-US" dirty="0"/>
          </a:p>
        </p:txBody>
      </p:sp>
      <p:sp>
        <p:nvSpPr>
          <p:cNvPr id="85" name="文本占位符 6"/>
          <p:cNvSpPr>
            <a:spLocks noGrp="1"/>
          </p:cNvSpPr>
          <p:nvPr>
            <p:ph type="body" sz="quarter" idx="15" hasCustomPrompt="1"/>
          </p:nvPr>
        </p:nvSpPr>
        <p:spPr>
          <a:xfrm>
            <a:off x="6461370" y="1646117"/>
            <a:ext cx="3086855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rgbClr val="25837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</a:t>
            </a:r>
            <a:endParaRPr kumimoji="1" lang="zh-CN" altLang="en-US" dirty="0"/>
          </a:p>
        </p:txBody>
      </p:sp>
      <p:sp>
        <p:nvSpPr>
          <p:cNvPr id="86" name="文本占位符 6"/>
          <p:cNvSpPr>
            <a:spLocks noGrp="1"/>
          </p:cNvSpPr>
          <p:nvPr>
            <p:ph type="body" sz="quarter" idx="16" hasCustomPrompt="1"/>
          </p:nvPr>
        </p:nvSpPr>
        <p:spPr>
          <a:xfrm>
            <a:off x="6461370" y="2206844"/>
            <a:ext cx="3086855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rgbClr val="258376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</a:t>
            </a:r>
            <a:endParaRPr kumimoji="1" lang="zh-CN" altLang="en-US" dirty="0"/>
          </a:p>
        </p:txBody>
      </p:sp>
      <p:sp>
        <p:nvSpPr>
          <p:cNvPr id="87" name="文本占位符 6"/>
          <p:cNvSpPr>
            <a:spLocks noGrp="1"/>
          </p:cNvSpPr>
          <p:nvPr>
            <p:ph type="body" sz="quarter" idx="17" hasCustomPrompt="1"/>
          </p:nvPr>
        </p:nvSpPr>
        <p:spPr>
          <a:xfrm>
            <a:off x="6461370" y="2758304"/>
            <a:ext cx="3086855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</a:t>
            </a:r>
            <a:endParaRPr kumimoji="1" lang="zh-CN" altLang="en-US" dirty="0"/>
          </a:p>
        </p:txBody>
      </p:sp>
      <p:sp>
        <p:nvSpPr>
          <p:cNvPr id="88" name="文本占位符 6"/>
          <p:cNvSpPr>
            <a:spLocks noGrp="1"/>
          </p:cNvSpPr>
          <p:nvPr>
            <p:ph type="body" sz="quarter" idx="18" hasCustomPrompt="1"/>
          </p:nvPr>
        </p:nvSpPr>
        <p:spPr>
          <a:xfrm>
            <a:off x="6461370" y="3325227"/>
            <a:ext cx="3086855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chemeClr val="accent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</a:t>
            </a:r>
            <a:endParaRPr kumimoji="1" lang="zh-CN" altLang="en-US" dirty="0"/>
          </a:p>
        </p:txBody>
      </p:sp>
      <p:sp>
        <p:nvSpPr>
          <p:cNvPr id="89" name="文本占位符 6"/>
          <p:cNvSpPr>
            <a:spLocks noGrp="1"/>
          </p:cNvSpPr>
          <p:nvPr>
            <p:ph type="body" sz="quarter" idx="19" hasCustomPrompt="1"/>
          </p:nvPr>
        </p:nvSpPr>
        <p:spPr>
          <a:xfrm>
            <a:off x="6461370" y="3887270"/>
            <a:ext cx="3086855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rgbClr val="C8550D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</a:t>
            </a:r>
            <a:endParaRPr kumimoji="1" lang="zh-CN" altLang="en-US" dirty="0"/>
          </a:p>
        </p:txBody>
      </p:sp>
      <p:sp>
        <p:nvSpPr>
          <p:cNvPr id="90" name="文本占位符 6"/>
          <p:cNvSpPr>
            <a:spLocks noGrp="1"/>
          </p:cNvSpPr>
          <p:nvPr>
            <p:ph type="body" sz="quarter" idx="20" hasCustomPrompt="1"/>
          </p:nvPr>
        </p:nvSpPr>
        <p:spPr>
          <a:xfrm>
            <a:off x="6461370" y="4447493"/>
            <a:ext cx="3086855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</a:t>
            </a:r>
            <a:endParaRPr kumimoji="1" lang="zh-CN" altLang="en-US" dirty="0"/>
          </a:p>
        </p:txBody>
      </p:sp>
      <p:sp>
        <p:nvSpPr>
          <p:cNvPr id="91" name="文本占位符 6"/>
          <p:cNvSpPr>
            <a:spLocks noGrp="1"/>
          </p:cNvSpPr>
          <p:nvPr>
            <p:ph type="body" sz="quarter" idx="21" hasCustomPrompt="1"/>
          </p:nvPr>
        </p:nvSpPr>
        <p:spPr>
          <a:xfrm>
            <a:off x="6461370" y="5014157"/>
            <a:ext cx="3086855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</a:t>
            </a:r>
            <a:endParaRPr kumimoji="1" lang="zh-CN" altLang="en-US" dirty="0"/>
          </a:p>
        </p:txBody>
      </p:sp>
      <p:sp>
        <p:nvSpPr>
          <p:cNvPr id="92" name="文本占位符 6"/>
          <p:cNvSpPr>
            <a:spLocks noGrp="1"/>
          </p:cNvSpPr>
          <p:nvPr>
            <p:ph type="body" sz="quarter" idx="22" hasCustomPrompt="1"/>
          </p:nvPr>
        </p:nvSpPr>
        <p:spPr>
          <a:xfrm>
            <a:off x="6461370" y="5570758"/>
            <a:ext cx="3086855" cy="429674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6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</a:t>
            </a:r>
            <a:endParaRPr kumimoji="1" lang="zh-CN" altLang="en-US" dirty="0"/>
          </a:p>
        </p:txBody>
      </p:sp>
      <p:sp>
        <p:nvSpPr>
          <p:cNvPr id="93" name="五边形 92"/>
          <p:cNvSpPr/>
          <p:nvPr userDrawn="1"/>
        </p:nvSpPr>
        <p:spPr>
          <a:xfrm rot="10800000">
            <a:off x="9548221" y="1077878"/>
            <a:ext cx="2074560" cy="1558640"/>
          </a:xfrm>
          <a:prstGeom prst="homePlate">
            <a:avLst/>
          </a:prstGeom>
          <a:noFill/>
          <a:ln w="19050" cmpd="sng">
            <a:solidFill>
              <a:schemeClr val="accent2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4" name="五边形 93"/>
          <p:cNvSpPr/>
          <p:nvPr userDrawn="1"/>
        </p:nvSpPr>
        <p:spPr>
          <a:xfrm rot="10800000">
            <a:off x="9548221" y="2799626"/>
            <a:ext cx="2074560" cy="1517317"/>
          </a:xfrm>
          <a:prstGeom prst="homePlate">
            <a:avLst/>
          </a:prstGeom>
          <a:noFill/>
          <a:ln w="19050" cmpd="sng">
            <a:solidFill>
              <a:schemeClr val="accent1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6" name="五边形 95"/>
          <p:cNvSpPr/>
          <p:nvPr userDrawn="1"/>
        </p:nvSpPr>
        <p:spPr>
          <a:xfrm rot="10800000">
            <a:off x="9548221" y="4508486"/>
            <a:ext cx="2074560" cy="1491946"/>
          </a:xfrm>
          <a:prstGeom prst="homePlate">
            <a:avLst/>
          </a:prstGeom>
          <a:noFill/>
          <a:ln w="19050" cmpd="sng">
            <a:solidFill>
              <a:srgbClr val="656565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7" name="文本占位符 6"/>
          <p:cNvSpPr>
            <a:spLocks noGrp="1"/>
          </p:cNvSpPr>
          <p:nvPr>
            <p:ph type="body" sz="quarter" idx="23" hasCustomPrompt="1"/>
          </p:nvPr>
        </p:nvSpPr>
        <p:spPr>
          <a:xfrm>
            <a:off x="10293017" y="1411735"/>
            <a:ext cx="1167720" cy="836432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4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可有可無補充說明文字</a:t>
            </a:r>
            <a:endParaRPr kumimoji="1" lang="zh-CN" altLang="en-US" dirty="0"/>
          </a:p>
        </p:txBody>
      </p:sp>
      <p:sp>
        <p:nvSpPr>
          <p:cNvPr id="98" name="文本占位符 6"/>
          <p:cNvSpPr>
            <a:spLocks noGrp="1"/>
          </p:cNvSpPr>
          <p:nvPr>
            <p:ph type="body" sz="quarter" idx="24" hasCustomPrompt="1"/>
          </p:nvPr>
        </p:nvSpPr>
        <p:spPr>
          <a:xfrm>
            <a:off x="10293017" y="3150184"/>
            <a:ext cx="1167720" cy="836432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4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可有可無補充說明文字</a:t>
            </a:r>
            <a:endParaRPr kumimoji="1" lang="zh-CN" altLang="en-US" dirty="0"/>
          </a:p>
        </p:txBody>
      </p:sp>
      <p:sp>
        <p:nvSpPr>
          <p:cNvPr id="99" name="文本占位符 6"/>
          <p:cNvSpPr>
            <a:spLocks noGrp="1"/>
          </p:cNvSpPr>
          <p:nvPr>
            <p:ph type="body" sz="quarter" idx="25" hasCustomPrompt="1"/>
          </p:nvPr>
        </p:nvSpPr>
        <p:spPr>
          <a:xfrm>
            <a:off x="10293017" y="4824377"/>
            <a:ext cx="1167720" cy="836432"/>
          </a:xfrm>
          <a:prstGeom prst="rect">
            <a:avLst/>
          </a:prstGeom>
        </p:spPr>
        <p:txBody>
          <a:bodyPr vert="horz" anchor="ctr" anchorCtr="1"/>
          <a:lstStyle>
            <a:lvl1pPr marL="0" indent="0">
              <a:buNone/>
              <a:defRPr sz="14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可有可無補充說明文</a:t>
            </a:r>
            <a:endParaRPr kumimoji="1" lang="zh-CN" altLang="en-US" dirty="0"/>
          </a:p>
        </p:txBody>
      </p:sp>
      <p:sp>
        <p:nvSpPr>
          <p:cNvPr id="101" name="五边形 100"/>
          <p:cNvSpPr/>
          <p:nvPr userDrawn="1"/>
        </p:nvSpPr>
        <p:spPr>
          <a:xfrm rot="16200000">
            <a:off x="1145026" y="3370696"/>
            <a:ext cx="1523932" cy="2696085"/>
          </a:xfrm>
          <a:prstGeom prst="homePlate">
            <a:avLst/>
          </a:prstGeom>
          <a:noFill/>
          <a:ln w="19050" cmpd="sng">
            <a:solidFill>
              <a:schemeClr val="accent1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2" name="文本占位符 6"/>
          <p:cNvSpPr>
            <a:spLocks noGrp="1"/>
          </p:cNvSpPr>
          <p:nvPr>
            <p:ph type="body" sz="quarter" idx="26" hasCustomPrompt="1"/>
          </p:nvPr>
        </p:nvSpPr>
        <p:spPr>
          <a:xfrm>
            <a:off x="558950" y="4707759"/>
            <a:ext cx="2696087" cy="77294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點擊可編輯</a:t>
            </a:r>
            <a:endParaRPr kumimoji="1" lang="en-US" altLang="zh-TW" dirty="0"/>
          </a:p>
          <a:p>
            <a:pPr lvl="0"/>
            <a:r>
              <a:rPr kumimoji="1" lang="zh-TW" altLang="en-US" dirty="0"/>
              <a:t>(可有可無說明文字</a:t>
            </a:r>
            <a:r>
              <a:rPr kumimoji="1" lang="en-US" altLang="zh-TW" dirty="0"/>
              <a:t>)</a:t>
            </a:r>
            <a:endParaRPr kumimoji="1" lang="zh-CN" altLang="en-US" dirty="0"/>
          </a:p>
        </p:txBody>
      </p:sp>
      <p:sp>
        <p:nvSpPr>
          <p:cNvPr id="103" name="五边形 102"/>
          <p:cNvSpPr/>
          <p:nvPr userDrawn="1"/>
        </p:nvSpPr>
        <p:spPr>
          <a:xfrm rot="5400000">
            <a:off x="1145026" y="1015944"/>
            <a:ext cx="1523932" cy="2696085"/>
          </a:xfrm>
          <a:prstGeom prst="homePlate">
            <a:avLst/>
          </a:prstGeom>
          <a:noFill/>
          <a:ln w="19050" cmpd="sng">
            <a:solidFill>
              <a:schemeClr val="accent1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ㄒ</a:t>
            </a:r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4" name="文本占位符 6"/>
          <p:cNvSpPr>
            <a:spLocks noGrp="1"/>
          </p:cNvSpPr>
          <p:nvPr>
            <p:ph type="body" sz="quarter" idx="27" hasCustomPrompt="1"/>
          </p:nvPr>
        </p:nvSpPr>
        <p:spPr>
          <a:xfrm>
            <a:off x="558950" y="1591040"/>
            <a:ext cx="2696087" cy="77294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點擊可編輯</a:t>
            </a:r>
            <a:endParaRPr kumimoji="1" lang="en-US" altLang="zh-TW" dirty="0"/>
          </a:p>
          <a:p>
            <a:pPr lvl="0"/>
            <a:r>
              <a:rPr kumimoji="1" lang="zh-TW" altLang="en-US" dirty="0"/>
              <a:t>(可有可無說明文字</a:t>
            </a:r>
            <a:r>
              <a:rPr kumimoji="1" lang="en-US" altLang="zh-TW" dirty="0"/>
              <a:t>)</a:t>
            </a:r>
            <a:endParaRPr kumimoji="1" lang="zh-CN" altLang="en-US" dirty="0"/>
          </a:p>
        </p:txBody>
      </p:sp>
      <p:cxnSp>
        <p:nvCxnSpPr>
          <p:cNvPr id="105" name="直线连接符 104"/>
          <p:cNvCxnSpPr/>
          <p:nvPr userDrawn="1"/>
        </p:nvCxnSpPr>
        <p:spPr>
          <a:xfrm>
            <a:off x="6240524" y="1295400"/>
            <a:ext cx="0" cy="1152967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直线连接符 134"/>
          <p:cNvCxnSpPr/>
          <p:nvPr userDrawn="1"/>
        </p:nvCxnSpPr>
        <p:spPr>
          <a:xfrm>
            <a:off x="6240524" y="2985480"/>
            <a:ext cx="0" cy="1152967"/>
          </a:xfrm>
          <a:prstGeom prst="line">
            <a:avLst/>
          </a:prstGeom>
          <a:ln w="12700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4" name="Picture 3" descr="C:\Users\yellow21433\Desktop\署LOGO\FDA-finout署(部)TAIWAN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6168156"/>
            <a:ext cx="2540000" cy="47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305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直向流程圖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矩形 124"/>
          <p:cNvSpPr/>
          <p:nvPr userDrawn="1"/>
        </p:nvSpPr>
        <p:spPr>
          <a:xfrm>
            <a:off x="40673" y="45993"/>
            <a:ext cx="6285987" cy="371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23" name="矩形 122"/>
          <p:cNvSpPr/>
          <p:nvPr userDrawn="1"/>
        </p:nvSpPr>
        <p:spPr>
          <a:xfrm>
            <a:off x="9124508" y="5818907"/>
            <a:ext cx="2635693" cy="819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22" name="矩形 121"/>
          <p:cNvSpPr/>
          <p:nvPr userDrawn="1"/>
        </p:nvSpPr>
        <p:spPr>
          <a:xfrm>
            <a:off x="6860092" y="5335130"/>
            <a:ext cx="4990213" cy="967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558949" y="249980"/>
            <a:ext cx="11063835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點擊此處編輯標題</a:t>
            </a:r>
            <a:endParaRPr kumimoji="1" lang="zh-CN" altLang="en-US" dirty="0"/>
          </a:p>
        </p:txBody>
      </p:sp>
      <p:sp>
        <p:nvSpPr>
          <p:cNvPr id="2" name="单圆角矩形 1"/>
          <p:cNvSpPr/>
          <p:nvPr userDrawn="1"/>
        </p:nvSpPr>
        <p:spPr>
          <a:xfrm>
            <a:off x="557993" y="1489079"/>
            <a:ext cx="2106891" cy="572097"/>
          </a:xfrm>
          <a:prstGeom prst="round1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864747" y="2229150"/>
            <a:ext cx="1801092" cy="6214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864747" y="2958690"/>
            <a:ext cx="1801092" cy="6214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864747" y="3688222"/>
            <a:ext cx="1801092" cy="6214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64747" y="4431275"/>
            <a:ext cx="1801092" cy="6214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864747" y="5160814"/>
            <a:ext cx="1801092" cy="62145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6" name="直线连接符 15"/>
          <p:cNvCxnSpPr/>
          <p:nvPr userDrawn="1"/>
        </p:nvCxnSpPr>
        <p:spPr>
          <a:xfrm>
            <a:off x="576963" y="2061692"/>
            <a:ext cx="0" cy="3450381"/>
          </a:xfrm>
          <a:prstGeom prst="line">
            <a:avLst/>
          </a:prstGeom>
          <a:ln w="12700" cmpd="sng">
            <a:prstDash val="solid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直线连接符 20"/>
          <p:cNvCxnSpPr>
            <a:endCxn id="4" idx="1"/>
          </p:cNvCxnSpPr>
          <p:nvPr userDrawn="1"/>
        </p:nvCxnSpPr>
        <p:spPr>
          <a:xfrm flipV="1">
            <a:off x="558950" y="2539875"/>
            <a:ext cx="305799" cy="222"/>
          </a:xfrm>
          <a:prstGeom prst="line">
            <a:avLst/>
          </a:prstGeom>
          <a:ln w="12700" cmpd="sng"/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直线连接符 21"/>
          <p:cNvCxnSpPr/>
          <p:nvPr userDrawn="1"/>
        </p:nvCxnSpPr>
        <p:spPr>
          <a:xfrm flipV="1">
            <a:off x="558950" y="3285110"/>
            <a:ext cx="305799" cy="222"/>
          </a:xfrm>
          <a:prstGeom prst="line">
            <a:avLst/>
          </a:prstGeom>
          <a:ln w="12700" cmpd="sng"/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直线连接符 22"/>
          <p:cNvCxnSpPr/>
          <p:nvPr userDrawn="1"/>
        </p:nvCxnSpPr>
        <p:spPr>
          <a:xfrm flipV="1">
            <a:off x="558950" y="3998856"/>
            <a:ext cx="305799" cy="222"/>
          </a:xfrm>
          <a:prstGeom prst="line">
            <a:avLst/>
          </a:prstGeom>
          <a:ln w="12700" cmpd="sng"/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直线连接符 23"/>
          <p:cNvCxnSpPr/>
          <p:nvPr userDrawn="1"/>
        </p:nvCxnSpPr>
        <p:spPr>
          <a:xfrm flipV="1">
            <a:off x="558950" y="4754587"/>
            <a:ext cx="305799" cy="222"/>
          </a:xfrm>
          <a:prstGeom prst="line">
            <a:avLst/>
          </a:prstGeom>
          <a:ln w="12700" cmpd="sng"/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直线连接符 24"/>
          <p:cNvCxnSpPr/>
          <p:nvPr userDrawn="1"/>
        </p:nvCxnSpPr>
        <p:spPr>
          <a:xfrm flipV="1">
            <a:off x="558950" y="5511847"/>
            <a:ext cx="305799" cy="222"/>
          </a:xfrm>
          <a:prstGeom prst="line">
            <a:avLst/>
          </a:prstGeom>
          <a:ln w="12700" cmpd="sng"/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文本占位符 26"/>
          <p:cNvSpPr>
            <a:spLocks noGrp="1"/>
          </p:cNvSpPr>
          <p:nvPr>
            <p:ph type="body" sz="quarter" idx="10" hasCustomPrompt="1"/>
          </p:nvPr>
        </p:nvSpPr>
        <p:spPr>
          <a:xfrm>
            <a:off x="558800" y="1457229"/>
            <a:ext cx="2107037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28" name="文本占位符 26"/>
          <p:cNvSpPr>
            <a:spLocks noGrp="1"/>
          </p:cNvSpPr>
          <p:nvPr>
            <p:ph type="body" sz="quarter" idx="11" hasCustomPrompt="1"/>
          </p:nvPr>
        </p:nvSpPr>
        <p:spPr>
          <a:xfrm>
            <a:off x="864747" y="2229145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30" name="文本占位符 26"/>
          <p:cNvSpPr>
            <a:spLocks noGrp="1"/>
          </p:cNvSpPr>
          <p:nvPr>
            <p:ph type="body" sz="quarter" idx="12" hasCustomPrompt="1"/>
          </p:nvPr>
        </p:nvSpPr>
        <p:spPr>
          <a:xfrm>
            <a:off x="864747" y="2958685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31" name="文本占位符 26"/>
          <p:cNvSpPr>
            <a:spLocks noGrp="1"/>
          </p:cNvSpPr>
          <p:nvPr>
            <p:ph type="body" sz="quarter" idx="13" hasCustomPrompt="1"/>
          </p:nvPr>
        </p:nvSpPr>
        <p:spPr>
          <a:xfrm>
            <a:off x="864747" y="3688222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32" name="文本占位符 26"/>
          <p:cNvSpPr>
            <a:spLocks noGrp="1"/>
          </p:cNvSpPr>
          <p:nvPr>
            <p:ph type="body" sz="quarter" idx="14" hasCustomPrompt="1"/>
          </p:nvPr>
        </p:nvSpPr>
        <p:spPr>
          <a:xfrm>
            <a:off x="864747" y="4431270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33" name="文本占位符 26"/>
          <p:cNvSpPr>
            <a:spLocks noGrp="1"/>
          </p:cNvSpPr>
          <p:nvPr>
            <p:ph type="body" sz="quarter" idx="15" hasCustomPrompt="1"/>
          </p:nvPr>
        </p:nvSpPr>
        <p:spPr>
          <a:xfrm>
            <a:off x="864747" y="5160809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68" name="单圆角矩形 67"/>
          <p:cNvSpPr/>
          <p:nvPr userDrawn="1"/>
        </p:nvSpPr>
        <p:spPr>
          <a:xfrm>
            <a:off x="3531649" y="1489079"/>
            <a:ext cx="2106891" cy="572097"/>
          </a:xfrm>
          <a:prstGeom prst="round1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9" name="矩形 68"/>
          <p:cNvSpPr/>
          <p:nvPr userDrawn="1"/>
        </p:nvSpPr>
        <p:spPr>
          <a:xfrm>
            <a:off x="3838399" y="2229150"/>
            <a:ext cx="1801092" cy="62145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0" name="矩形 69"/>
          <p:cNvSpPr/>
          <p:nvPr userDrawn="1"/>
        </p:nvSpPr>
        <p:spPr>
          <a:xfrm>
            <a:off x="3838399" y="2958690"/>
            <a:ext cx="1801092" cy="62145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1" name="矩形 70"/>
          <p:cNvSpPr/>
          <p:nvPr userDrawn="1"/>
        </p:nvSpPr>
        <p:spPr>
          <a:xfrm>
            <a:off x="3838399" y="3688222"/>
            <a:ext cx="1801092" cy="62145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2" name="矩形 71"/>
          <p:cNvSpPr/>
          <p:nvPr userDrawn="1"/>
        </p:nvSpPr>
        <p:spPr>
          <a:xfrm>
            <a:off x="3838399" y="4431275"/>
            <a:ext cx="1801092" cy="62145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3" name="矩形 72"/>
          <p:cNvSpPr/>
          <p:nvPr userDrawn="1"/>
        </p:nvSpPr>
        <p:spPr>
          <a:xfrm>
            <a:off x="3838399" y="5160814"/>
            <a:ext cx="1801092" cy="62145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74" name="直线连接符 73"/>
          <p:cNvCxnSpPr/>
          <p:nvPr userDrawn="1"/>
        </p:nvCxnSpPr>
        <p:spPr>
          <a:xfrm>
            <a:off x="3550616" y="2061692"/>
            <a:ext cx="0" cy="3450381"/>
          </a:xfrm>
          <a:prstGeom prst="line">
            <a:avLst/>
          </a:prstGeom>
          <a:ln w="12700" cmpd="sng">
            <a:solidFill>
              <a:schemeClr val="accent3"/>
            </a:solidFill>
            <a:prstDash val="solid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5" name="直线连接符 74"/>
          <p:cNvCxnSpPr>
            <a:endCxn id="69" idx="1"/>
          </p:cNvCxnSpPr>
          <p:nvPr userDrawn="1"/>
        </p:nvCxnSpPr>
        <p:spPr>
          <a:xfrm flipV="1">
            <a:off x="3532603" y="2539875"/>
            <a:ext cx="305799" cy="222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6" name="直线连接符 75"/>
          <p:cNvCxnSpPr/>
          <p:nvPr userDrawn="1"/>
        </p:nvCxnSpPr>
        <p:spPr>
          <a:xfrm flipV="1">
            <a:off x="3532603" y="3285110"/>
            <a:ext cx="305799" cy="222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7" name="直线连接符 76"/>
          <p:cNvCxnSpPr/>
          <p:nvPr userDrawn="1"/>
        </p:nvCxnSpPr>
        <p:spPr>
          <a:xfrm flipV="1">
            <a:off x="3532603" y="3998856"/>
            <a:ext cx="305799" cy="222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8" name="直线连接符 77"/>
          <p:cNvCxnSpPr/>
          <p:nvPr userDrawn="1"/>
        </p:nvCxnSpPr>
        <p:spPr>
          <a:xfrm flipV="1">
            <a:off x="3532603" y="4754587"/>
            <a:ext cx="305799" cy="222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9" name="直线连接符 78"/>
          <p:cNvCxnSpPr/>
          <p:nvPr userDrawn="1"/>
        </p:nvCxnSpPr>
        <p:spPr>
          <a:xfrm flipV="1">
            <a:off x="3532603" y="5511847"/>
            <a:ext cx="305799" cy="222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0" name="文本占位符 26"/>
          <p:cNvSpPr>
            <a:spLocks noGrp="1"/>
          </p:cNvSpPr>
          <p:nvPr>
            <p:ph type="body" sz="quarter" idx="16" hasCustomPrompt="1"/>
          </p:nvPr>
        </p:nvSpPr>
        <p:spPr>
          <a:xfrm>
            <a:off x="3532456" y="1457229"/>
            <a:ext cx="2107037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81" name="文本占位符 26"/>
          <p:cNvSpPr>
            <a:spLocks noGrp="1"/>
          </p:cNvSpPr>
          <p:nvPr>
            <p:ph type="body" sz="quarter" idx="17" hasCustomPrompt="1"/>
          </p:nvPr>
        </p:nvSpPr>
        <p:spPr>
          <a:xfrm>
            <a:off x="3838399" y="2229145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82" name="文本占位符 26"/>
          <p:cNvSpPr>
            <a:spLocks noGrp="1"/>
          </p:cNvSpPr>
          <p:nvPr>
            <p:ph type="body" sz="quarter" idx="18" hasCustomPrompt="1"/>
          </p:nvPr>
        </p:nvSpPr>
        <p:spPr>
          <a:xfrm>
            <a:off x="3838399" y="2958685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83" name="文本占位符 26"/>
          <p:cNvSpPr>
            <a:spLocks noGrp="1"/>
          </p:cNvSpPr>
          <p:nvPr>
            <p:ph type="body" sz="quarter" idx="19" hasCustomPrompt="1"/>
          </p:nvPr>
        </p:nvSpPr>
        <p:spPr>
          <a:xfrm>
            <a:off x="3838399" y="3688222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84" name="文本占位符 26"/>
          <p:cNvSpPr>
            <a:spLocks noGrp="1"/>
          </p:cNvSpPr>
          <p:nvPr>
            <p:ph type="body" sz="quarter" idx="20" hasCustomPrompt="1"/>
          </p:nvPr>
        </p:nvSpPr>
        <p:spPr>
          <a:xfrm>
            <a:off x="3838399" y="4431270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85" name="文本占位符 26"/>
          <p:cNvSpPr>
            <a:spLocks noGrp="1"/>
          </p:cNvSpPr>
          <p:nvPr>
            <p:ph type="body" sz="quarter" idx="21" hasCustomPrompt="1"/>
          </p:nvPr>
        </p:nvSpPr>
        <p:spPr>
          <a:xfrm>
            <a:off x="3838399" y="5160809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86" name="单圆角矩形 85"/>
          <p:cNvSpPr/>
          <p:nvPr userDrawn="1"/>
        </p:nvSpPr>
        <p:spPr>
          <a:xfrm>
            <a:off x="6529097" y="1489079"/>
            <a:ext cx="2106891" cy="572097"/>
          </a:xfrm>
          <a:prstGeom prst="round1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7" name="矩形 86"/>
          <p:cNvSpPr/>
          <p:nvPr userDrawn="1"/>
        </p:nvSpPr>
        <p:spPr>
          <a:xfrm>
            <a:off x="6835851" y="2229150"/>
            <a:ext cx="1801092" cy="6214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8" name="矩形 87"/>
          <p:cNvSpPr/>
          <p:nvPr userDrawn="1"/>
        </p:nvSpPr>
        <p:spPr>
          <a:xfrm>
            <a:off x="6835851" y="2958690"/>
            <a:ext cx="1801092" cy="6214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9" name="矩形 88"/>
          <p:cNvSpPr/>
          <p:nvPr userDrawn="1"/>
        </p:nvSpPr>
        <p:spPr>
          <a:xfrm>
            <a:off x="6835851" y="3688222"/>
            <a:ext cx="1801092" cy="6214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0" name="矩形 89"/>
          <p:cNvSpPr/>
          <p:nvPr userDrawn="1"/>
        </p:nvSpPr>
        <p:spPr>
          <a:xfrm>
            <a:off x="6835851" y="4431275"/>
            <a:ext cx="1801092" cy="6214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1" name="矩形 90"/>
          <p:cNvSpPr/>
          <p:nvPr userDrawn="1"/>
        </p:nvSpPr>
        <p:spPr>
          <a:xfrm>
            <a:off x="6835851" y="5160814"/>
            <a:ext cx="1801092" cy="6214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92" name="直线连接符 91"/>
          <p:cNvCxnSpPr/>
          <p:nvPr userDrawn="1"/>
        </p:nvCxnSpPr>
        <p:spPr>
          <a:xfrm>
            <a:off x="6548067" y="2061692"/>
            <a:ext cx="0" cy="3450381"/>
          </a:xfrm>
          <a:prstGeom prst="line">
            <a:avLst/>
          </a:prstGeom>
          <a:ln w="12700" cmpd="sng">
            <a:solidFill>
              <a:schemeClr val="accent1"/>
            </a:solidFill>
            <a:prstDash val="solid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3" name="直线连接符 92"/>
          <p:cNvCxnSpPr>
            <a:endCxn id="87" idx="1"/>
          </p:cNvCxnSpPr>
          <p:nvPr userDrawn="1"/>
        </p:nvCxnSpPr>
        <p:spPr>
          <a:xfrm flipV="1">
            <a:off x="6530054" y="2539875"/>
            <a:ext cx="305799" cy="222"/>
          </a:xfrm>
          <a:prstGeom prst="line">
            <a:avLst/>
          </a:prstGeom>
          <a:ln w="12700" cmpd="sng">
            <a:solidFill>
              <a:schemeClr val="accent1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4" name="直线连接符 93"/>
          <p:cNvCxnSpPr/>
          <p:nvPr userDrawn="1"/>
        </p:nvCxnSpPr>
        <p:spPr>
          <a:xfrm flipV="1">
            <a:off x="6530054" y="3285110"/>
            <a:ext cx="305799" cy="222"/>
          </a:xfrm>
          <a:prstGeom prst="line">
            <a:avLst/>
          </a:prstGeom>
          <a:ln w="12700" cmpd="sng">
            <a:solidFill>
              <a:schemeClr val="accent1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5" name="直线连接符 94"/>
          <p:cNvCxnSpPr/>
          <p:nvPr userDrawn="1"/>
        </p:nvCxnSpPr>
        <p:spPr>
          <a:xfrm flipV="1">
            <a:off x="6530054" y="3998856"/>
            <a:ext cx="305799" cy="222"/>
          </a:xfrm>
          <a:prstGeom prst="line">
            <a:avLst/>
          </a:prstGeom>
          <a:ln w="12700" cmpd="sng">
            <a:solidFill>
              <a:schemeClr val="accent1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6" name="直线连接符 95"/>
          <p:cNvCxnSpPr/>
          <p:nvPr userDrawn="1"/>
        </p:nvCxnSpPr>
        <p:spPr>
          <a:xfrm flipV="1">
            <a:off x="6530054" y="4754587"/>
            <a:ext cx="305799" cy="222"/>
          </a:xfrm>
          <a:prstGeom prst="line">
            <a:avLst/>
          </a:prstGeom>
          <a:ln w="12700" cmpd="sng">
            <a:solidFill>
              <a:schemeClr val="accent1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7" name="直线连接符 96"/>
          <p:cNvCxnSpPr/>
          <p:nvPr userDrawn="1"/>
        </p:nvCxnSpPr>
        <p:spPr>
          <a:xfrm flipV="1">
            <a:off x="6530054" y="5511847"/>
            <a:ext cx="305799" cy="222"/>
          </a:xfrm>
          <a:prstGeom prst="line">
            <a:avLst/>
          </a:prstGeom>
          <a:ln w="12700" cmpd="sng">
            <a:solidFill>
              <a:schemeClr val="accent1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8" name="文本占位符 26"/>
          <p:cNvSpPr>
            <a:spLocks noGrp="1"/>
          </p:cNvSpPr>
          <p:nvPr>
            <p:ph type="body" sz="quarter" idx="22" hasCustomPrompt="1"/>
          </p:nvPr>
        </p:nvSpPr>
        <p:spPr>
          <a:xfrm>
            <a:off x="6529904" y="1457229"/>
            <a:ext cx="2107037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99" name="文本占位符 26"/>
          <p:cNvSpPr>
            <a:spLocks noGrp="1"/>
          </p:cNvSpPr>
          <p:nvPr>
            <p:ph type="body" sz="quarter" idx="23" hasCustomPrompt="1"/>
          </p:nvPr>
        </p:nvSpPr>
        <p:spPr>
          <a:xfrm>
            <a:off x="6835851" y="2229145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00" name="文本占位符 26"/>
          <p:cNvSpPr>
            <a:spLocks noGrp="1"/>
          </p:cNvSpPr>
          <p:nvPr>
            <p:ph type="body" sz="quarter" idx="24" hasCustomPrompt="1"/>
          </p:nvPr>
        </p:nvSpPr>
        <p:spPr>
          <a:xfrm>
            <a:off x="6835851" y="2958685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01" name="文本占位符 26"/>
          <p:cNvSpPr>
            <a:spLocks noGrp="1"/>
          </p:cNvSpPr>
          <p:nvPr>
            <p:ph type="body" sz="quarter" idx="25" hasCustomPrompt="1"/>
          </p:nvPr>
        </p:nvSpPr>
        <p:spPr>
          <a:xfrm>
            <a:off x="6835851" y="3688222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02" name="文本占位符 26"/>
          <p:cNvSpPr>
            <a:spLocks noGrp="1"/>
          </p:cNvSpPr>
          <p:nvPr>
            <p:ph type="body" sz="quarter" idx="26" hasCustomPrompt="1"/>
          </p:nvPr>
        </p:nvSpPr>
        <p:spPr>
          <a:xfrm>
            <a:off x="6835851" y="4431270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03" name="文本占位符 26"/>
          <p:cNvSpPr>
            <a:spLocks noGrp="1"/>
          </p:cNvSpPr>
          <p:nvPr>
            <p:ph type="body" sz="quarter" idx="27" hasCustomPrompt="1"/>
          </p:nvPr>
        </p:nvSpPr>
        <p:spPr>
          <a:xfrm>
            <a:off x="6835851" y="5160809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04" name="单圆角矩形 103"/>
          <p:cNvSpPr/>
          <p:nvPr userDrawn="1"/>
        </p:nvSpPr>
        <p:spPr>
          <a:xfrm>
            <a:off x="9514937" y="1489079"/>
            <a:ext cx="2106891" cy="572097"/>
          </a:xfrm>
          <a:prstGeom prst="round1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accent4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5" name="矩形 104"/>
          <p:cNvSpPr/>
          <p:nvPr userDrawn="1"/>
        </p:nvSpPr>
        <p:spPr>
          <a:xfrm>
            <a:off x="9821691" y="2229150"/>
            <a:ext cx="1801092" cy="6214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6" name="矩形 105"/>
          <p:cNvSpPr/>
          <p:nvPr userDrawn="1"/>
        </p:nvSpPr>
        <p:spPr>
          <a:xfrm>
            <a:off x="9821691" y="2958690"/>
            <a:ext cx="1801092" cy="6214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7" name="矩形 106"/>
          <p:cNvSpPr/>
          <p:nvPr userDrawn="1"/>
        </p:nvSpPr>
        <p:spPr>
          <a:xfrm>
            <a:off x="9821691" y="3688222"/>
            <a:ext cx="1801092" cy="6214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8" name="矩形 107"/>
          <p:cNvSpPr/>
          <p:nvPr userDrawn="1"/>
        </p:nvSpPr>
        <p:spPr>
          <a:xfrm>
            <a:off x="9821691" y="4431275"/>
            <a:ext cx="1801092" cy="6214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9" name="矩形 108"/>
          <p:cNvSpPr/>
          <p:nvPr userDrawn="1"/>
        </p:nvSpPr>
        <p:spPr>
          <a:xfrm>
            <a:off x="9821691" y="5160814"/>
            <a:ext cx="1801092" cy="6214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10" name="直线连接符 109"/>
          <p:cNvCxnSpPr/>
          <p:nvPr userDrawn="1"/>
        </p:nvCxnSpPr>
        <p:spPr>
          <a:xfrm>
            <a:off x="9533907" y="2061692"/>
            <a:ext cx="0" cy="3450381"/>
          </a:xfrm>
          <a:prstGeom prst="line">
            <a:avLst/>
          </a:prstGeom>
          <a:ln w="12700" cmpd="sng">
            <a:solidFill>
              <a:schemeClr val="accent4"/>
            </a:solidFill>
            <a:prstDash val="solid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1" name="直线连接符 110"/>
          <p:cNvCxnSpPr>
            <a:endCxn id="105" idx="1"/>
          </p:cNvCxnSpPr>
          <p:nvPr userDrawn="1"/>
        </p:nvCxnSpPr>
        <p:spPr>
          <a:xfrm flipV="1">
            <a:off x="9515894" y="2539875"/>
            <a:ext cx="305799" cy="222"/>
          </a:xfrm>
          <a:prstGeom prst="line">
            <a:avLst/>
          </a:prstGeom>
          <a:ln w="12700" cmpd="sng">
            <a:solidFill>
              <a:schemeClr val="accent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2" name="直线连接符 111"/>
          <p:cNvCxnSpPr/>
          <p:nvPr userDrawn="1"/>
        </p:nvCxnSpPr>
        <p:spPr>
          <a:xfrm flipV="1">
            <a:off x="9515894" y="3285110"/>
            <a:ext cx="305799" cy="222"/>
          </a:xfrm>
          <a:prstGeom prst="line">
            <a:avLst/>
          </a:prstGeom>
          <a:ln w="12700" cmpd="sng">
            <a:solidFill>
              <a:schemeClr val="accent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3" name="直线连接符 112"/>
          <p:cNvCxnSpPr/>
          <p:nvPr userDrawn="1"/>
        </p:nvCxnSpPr>
        <p:spPr>
          <a:xfrm flipV="1">
            <a:off x="9515894" y="3998856"/>
            <a:ext cx="305799" cy="222"/>
          </a:xfrm>
          <a:prstGeom prst="line">
            <a:avLst/>
          </a:prstGeom>
          <a:ln w="12700" cmpd="sng">
            <a:solidFill>
              <a:schemeClr val="accent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4" name="直线连接符 113"/>
          <p:cNvCxnSpPr/>
          <p:nvPr userDrawn="1"/>
        </p:nvCxnSpPr>
        <p:spPr>
          <a:xfrm flipV="1">
            <a:off x="9515894" y="4754587"/>
            <a:ext cx="305799" cy="222"/>
          </a:xfrm>
          <a:prstGeom prst="line">
            <a:avLst/>
          </a:prstGeom>
          <a:ln w="12700" cmpd="sng">
            <a:solidFill>
              <a:schemeClr val="accent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5" name="直线连接符 114"/>
          <p:cNvCxnSpPr/>
          <p:nvPr userDrawn="1"/>
        </p:nvCxnSpPr>
        <p:spPr>
          <a:xfrm flipV="1">
            <a:off x="9515894" y="5511847"/>
            <a:ext cx="305799" cy="222"/>
          </a:xfrm>
          <a:prstGeom prst="line">
            <a:avLst/>
          </a:prstGeom>
          <a:ln w="12700" cmpd="sng">
            <a:solidFill>
              <a:schemeClr val="accent4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6" name="文本占位符 26"/>
          <p:cNvSpPr>
            <a:spLocks noGrp="1"/>
          </p:cNvSpPr>
          <p:nvPr>
            <p:ph type="body" sz="quarter" idx="28" hasCustomPrompt="1"/>
          </p:nvPr>
        </p:nvSpPr>
        <p:spPr>
          <a:xfrm>
            <a:off x="9515744" y="1457229"/>
            <a:ext cx="2107037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17" name="文本占位符 26"/>
          <p:cNvSpPr>
            <a:spLocks noGrp="1"/>
          </p:cNvSpPr>
          <p:nvPr>
            <p:ph type="body" sz="quarter" idx="29" hasCustomPrompt="1"/>
          </p:nvPr>
        </p:nvSpPr>
        <p:spPr>
          <a:xfrm>
            <a:off x="9821691" y="2229145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tx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18" name="文本占位符 26"/>
          <p:cNvSpPr>
            <a:spLocks noGrp="1"/>
          </p:cNvSpPr>
          <p:nvPr>
            <p:ph type="body" sz="quarter" idx="30" hasCustomPrompt="1"/>
          </p:nvPr>
        </p:nvSpPr>
        <p:spPr>
          <a:xfrm>
            <a:off x="9821691" y="2958685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tx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19" name="文本占位符 26"/>
          <p:cNvSpPr>
            <a:spLocks noGrp="1"/>
          </p:cNvSpPr>
          <p:nvPr>
            <p:ph type="body" sz="quarter" idx="31" hasCustomPrompt="1"/>
          </p:nvPr>
        </p:nvSpPr>
        <p:spPr>
          <a:xfrm>
            <a:off x="9821691" y="3688222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tx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20" name="文本占位符 26"/>
          <p:cNvSpPr>
            <a:spLocks noGrp="1"/>
          </p:cNvSpPr>
          <p:nvPr>
            <p:ph type="body" sz="quarter" idx="32" hasCustomPrompt="1"/>
          </p:nvPr>
        </p:nvSpPr>
        <p:spPr>
          <a:xfrm>
            <a:off x="9821691" y="4431270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tx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21" name="文本占位符 26"/>
          <p:cNvSpPr>
            <a:spLocks noGrp="1"/>
          </p:cNvSpPr>
          <p:nvPr>
            <p:ph type="body" sz="quarter" idx="33" hasCustomPrompt="1"/>
          </p:nvPr>
        </p:nvSpPr>
        <p:spPr>
          <a:xfrm>
            <a:off x="9821691" y="5160809"/>
            <a:ext cx="1801092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tx1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pic>
        <p:nvPicPr>
          <p:cNvPr id="124" name="Picture 3" descr="C:\Users\yellow21433\Desktop\署LOGO\FDA-finout署(部)TAIWAN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6168156"/>
            <a:ext cx="2540000" cy="47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562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直向流程圖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 userDrawn="1"/>
        </p:nvSpPr>
        <p:spPr>
          <a:xfrm>
            <a:off x="40673" y="45993"/>
            <a:ext cx="6285987" cy="371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37" name="矩形 36"/>
          <p:cNvSpPr/>
          <p:nvPr userDrawn="1"/>
        </p:nvSpPr>
        <p:spPr>
          <a:xfrm>
            <a:off x="9124508" y="5818907"/>
            <a:ext cx="2635693" cy="819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36" name="矩形 35"/>
          <p:cNvSpPr/>
          <p:nvPr userDrawn="1"/>
        </p:nvSpPr>
        <p:spPr>
          <a:xfrm>
            <a:off x="6860092" y="5335130"/>
            <a:ext cx="4990213" cy="967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558949" y="249980"/>
            <a:ext cx="11063835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點擊此處編輯標題</a:t>
            </a:r>
            <a:endParaRPr kumimoji="1" lang="zh-CN" altLang="en-US" dirty="0"/>
          </a:p>
        </p:txBody>
      </p:sp>
      <p:sp>
        <p:nvSpPr>
          <p:cNvPr id="2" name="单圆角矩形 1"/>
          <p:cNvSpPr/>
          <p:nvPr userDrawn="1"/>
        </p:nvSpPr>
        <p:spPr>
          <a:xfrm>
            <a:off x="785025" y="2594274"/>
            <a:ext cx="2106891" cy="572097"/>
          </a:xfrm>
          <a:prstGeom prst="round1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文本占位符 26"/>
          <p:cNvSpPr>
            <a:spLocks noGrp="1"/>
          </p:cNvSpPr>
          <p:nvPr>
            <p:ph type="body" sz="quarter" idx="10" hasCustomPrompt="1"/>
          </p:nvPr>
        </p:nvSpPr>
        <p:spPr>
          <a:xfrm>
            <a:off x="785832" y="2562423"/>
            <a:ext cx="2107037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68" name="单圆角矩形 67"/>
          <p:cNvSpPr/>
          <p:nvPr userDrawn="1"/>
        </p:nvSpPr>
        <p:spPr>
          <a:xfrm>
            <a:off x="784069" y="3830395"/>
            <a:ext cx="2106891" cy="572097"/>
          </a:xfrm>
          <a:prstGeom prst="round1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0" name="文本占位符 26"/>
          <p:cNvSpPr>
            <a:spLocks noGrp="1"/>
          </p:cNvSpPr>
          <p:nvPr>
            <p:ph type="body" sz="quarter" idx="16" hasCustomPrompt="1"/>
          </p:nvPr>
        </p:nvSpPr>
        <p:spPr>
          <a:xfrm>
            <a:off x="784876" y="3798544"/>
            <a:ext cx="2107037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86" name="单圆角矩形 85"/>
          <p:cNvSpPr/>
          <p:nvPr userDrawn="1"/>
        </p:nvSpPr>
        <p:spPr>
          <a:xfrm>
            <a:off x="785977" y="5097371"/>
            <a:ext cx="2106891" cy="572097"/>
          </a:xfrm>
          <a:prstGeom prst="round1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8" name="文本占位符 26"/>
          <p:cNvSpPr>
            <a:spLocks noGrp="1"/>
          </p:cNvSpPr>
          <p:nvPr>
            <p:ph type="body" sz="quarter" idx="22" hasCustomPrompt="1"/>
          </p:nvPr>
        </p:nvSpPr>
        <p:spPr>
          <a:xfrm>
            <a:off x="786784" y="5065520"/>
            <a:ext cx="2107037" cy="604934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16" name="文本占位符 26"/>
          <p:cNvSpPr>
            <a:spLocks noGrp="1"/>
          </p:cNvSpPr>
          <p:nvPr>
            <p:ph type="body" sz="quarter" idx="28" hasCustomPrompt="1"/>
          </p:nvPr>
        </p:nvSpPr>
        <p:spPr>
          <a:xfrm>
            <a:off x="3372896" y="1314762"/>
            <a:ext cx="2107037" cy="604937"/>
          </a:xfrm>
          <a:prstGeom prst="rect">
            <a:avLst/>
          </a:prstGeom>
          <a:noFill/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26" name="矩形 25"/>
          <p:cNvSpPr/>
          <p:nvPr userDrawn="1"/>
        </p:nvSpPr>
        <p:spPr>
          <a:xfrm>
            <a:off x="3372896" y="2096695"/>
            <a:ext cx="1915885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等腰三角形 28"/>
          <p:cNvSpPr/>
          <p:nvPr userDrawn="1"/>
        </p:nvSpPr>
        <p:spPr>
          <a:xfrm rot="5400000">
            <a:off x="5177423" y="2038831"/>
            <a:ext cx="222719" cy="161449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 sz="1800">
              <a:solidFill>
                <a:schemeClr val="accent4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1" name="矩形 130"/>
          <p:cNvSpPr/>
          <p:nvPr userDrawn="1"/>
        </p:nvSpPr>
        <p:spPr>
          <a:xfrm>
            <a:off x="3165099" y="2402417"/>
            <a:ext cx="2486580" cy="9651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2" name="文本占位符 26"/>
          <p:cNvSpPr>
            <a:spLocks noGrp="1"/>
          </p:cNvSpPr>
          <p:nvPr>
            <p:ph type="body" sz="quarter" idx="11" hasCustomPrompt="1"/>
          </p:nvPr>
        </p:nvSpPr>
        <p:spPr>
          <a:xfrm>
            <a:off x="3165099" y="2407906"/>
            <a:ext cx="2486580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33" name="矩形 132"/>
          <p:cNvSpPr/>
          <p:nvPr userDrawn="1"/>
        </p:nvSpPr>
        <p:spPr>
          <a:xfrm>
            <a:off x="3165099" y="3676532"/>
            <a:ext cx="2486580" cy="96511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5" name="文本占位符 26"/>
          <p:cNvSpPr>
            <a:spLocks noGrp="1"/>
          </p:cNvSpPr>
          <p:nvPr>
            <p:ph type="body" sz="quarter" idx="17" hasCustomPrompt="1"/>
          </p:nvPr>
        </p:nvSpPr>
        <p:spPr>
          <a:xfrm>
            <a:off x="3165099" y="3682026"/>
            <a:ext cx="2486580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36" name="矩形 135"/>
          <p:cNvSpPr/>
          <p:nvPr userDrawn="1"/>
        </p:nvSpPr>
        <p:spPr>
          <a:xfrm>
            <a:off x="3165099" y="4939646"/>
            <a:ext cx="2486580" cy="9651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8" name="文本占位符 26"/>
          <p:cNvSpPr>
            <a:spLocks noGrp="1"/>
          </p:cNvSpPr>
          <p:nvPr>
            <p:ph type="body" sz="quarter" idx="23" hasCustomPrompt="1"/>
          </p:nvPr>
        </p:nvSpPr>
        <p:spPr>
          <a:xfrm>
            <a:off x="3165099" y="4945135"/>
            <a:ext cx="2486580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39" name="矩形 138"/>
          <p:cNvSpPr/>
          <p:nvPr userDrawn="1"/>
        </p:nvSpPr>
        <p:spPr>
          <a:xfrm>
            <a:off x="5919183" y="2402417"/>
            <a:ext cx="2486580" cy="9651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0" name="文本占位符 26"/>
          <p:cNvSpPr>
            <a:spLocks noGrp="1"/>
          </p:cNvSpPr>
          <p:nvPr>
            <p:ph type="body" sz="quarter" idx="31" hasCustomPrompt="1"/>
          </p:nvPr>
        </p:nvSpPr>
        <p:spPr>
          <a:xfrm>
            <a:off x="5919183" y="2407906"/>
            <a:ext cx="2486580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41" name="矩形 140"/>
          <p:cNvSpPr/>
          <p:nvPr userDrawn="1"/>
        </p:nvSpPr>
        <p:spPr>
          <a:xfrm>
            <a:off x="5919183" y="3676532"/>
            <a:ext cx="2486580" cy="96511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2" name="文本占位符 26"/>
          <p:cNvSpPr>
            <a:spLocks noGrp="1"/>
          </p:cNvSpPr>
          <p:nvPr>
            <p:ph type="body" sz="quarter" idx="32" hasCustomPrompt="1"/>
          </p:nvPr>
        </p:nvSpPr>
        <p:spPr>
          <a:xfrm>
            <a:off x="5919183" y="3682026"/>
            <a:ext cx="2486580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43" name="矩形 142"/>
          <p:cNvSpPr/>
          <p:nvPr userDrawn="1"/>
        </p:nvSpPr>
        <p:spPr>
          <a:xfrm>
            <a:off x="5919183" y="4939646"/>
            <a:ext cx="2486580" cy="9651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4" name="文本占位符 26"/>
          <p:cNvSpPr>
            <a:spLocks noGrp="1"/>
          </p:cNvSpPr>
          <p:nvPr>
            <p:ph type="body" sz="quarter" idx="33" hasCustomPrompt="1"/>
          </p:nvPr>
        </p:nvSpPr>
        <p:spPr>
          <a:xfrm>
            <a:off x="5919183" y="4945135"/>
            <a:ext cx="2486580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45" name="矩形 144"/>
          <p:cNvSpPr/>
          <p:nvPr userDrawn="1"/>
        </p:nvSpPr>
        <p:spPr>
          <a:xfrm>
            <a:off x="8695043" y="2402417"/>
            <a:ext cx="2486580" cy="9651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6" name="文本占位符 26"/>
          <p:cNvSpPr>
            <a:spLocks noGrp="1"/>
          </p:cNvSpPr>
          <p:nvPr>
            <p:ph type="body" sz="quarter" idx="34" hasCustomPrompt="1"/>
          </p:nvPr>
        </p:nvSpPr>
        <p:spPr>
          <a:xfrm>
            <a:off x="8695043" y="2407906"/>
            <a:ext cx="2486580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47" name="矩形 146"/>
          <p:cNvSpPr/>
          <p:nvPr userDrawn="1"/>
        </p:nvSpPr>
        <p:spPr>
          <a:xfrm>
            <a:off x="8695043" y="3676532"/>
            <a:ext cx="2486580" cy="96511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8" name="文本占位符 26"/>
          <p:cNvSpPr>
            <a:spLocks noGrp="1"/>
          </p:cNvSpPr>
          <p:nvPr>
            <p:ph type="body" sz="quarter" idx="35" hasCustomPrompt="1"/>
          </p:nvPr>
        </p:nvSpPr>
        <p:spPr>
          <a:xfrm>
            <a:off x="8695043" y="3682026"/>
            <a:ext cx="2486580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chemeClr val="accent2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49" name="矩形 148"/>
          <p:cNvSpPr/>
          <p:nvPr userDrawn="1"/>
        </p:nvSpPr>
        <p:spPr>
          <a:xfrm>
            <a:off x="8695043" y="4939646"/>
            <a:ext cx="2486580" cy="9651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0" name="文本占位符 26"/>
          <p:cNvSpPr>
            <a:spLocks noGrp="1"/>
          </p:cNvSpPr>
          <p:nvPr>
            <p:ph type="body" sz="quarter" idx="36" hasCustomPrompt="1"/>
          </p:nvPr>
        </p:nvSpPr>
        <p:spPr>
          <a:xfrm>
            <a:off x="8695043" y="4945135"/>
            <a:ext cx="2486580" cy="939452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40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51" name="文本占位符 26"/>
          <p:cNvSpPr>
            <a:spLocks noGrp="1"/>
          </p:cNvSpPr>
          <p:nvPr>
            <p:ph type="body" sz="quarter" idx="37" hasCustomPrompt="1"/>
          </p:nvPr>
        </p:nvSpPr>
        <p:spPr>
          <a:xfrm>
            <a:off x="6072552" y="1314762"/>
            <a:ext cx="2107037" cy="604937"/>
          </a:xfrm>
          <a:prstGeom prst="rect">
            <a:avLst/>
          </a:prstGeom>
          <a:noFill/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52" name="矩形 151"/>
          <p:cNvSpPr/>
          <p:nvPr userDrawn="1"/>
        </p:nvSpPr>
        <p:spPr>
          <a:xfrm>
            <a:off x="6072552" y="2096695"/>
            <a:ext cx="1915885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3" name="等腰三角形 152"/>
          <p:cNvSpPr/>
          <p:nvPr userDrawn="1"/>
        </p:nvSpPr>
        <p:spPr>
          <a:xfrm rot="5400000">
            <a:off x="7877079" y="2038831"/>
            <a:ext cx="222719" cy="161449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 sz="1800">
              <a:solidFill>
                <a:schemeClr val="accent4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4" name="文本占位符 26"/>
          <p:cNvSpPr>
            <a:spLocks noGrp="1"/>
          </p:cNvSpPr>
          <p:nvPr>
            <p:ph type="body" sz="quarter" idx="38" hasCustomPrompt="1"/>
          </p:nvPr>
        </p:nvSpPr>
        <p:spPr>
          <a:xfrm>
            <a:off x="8837524" y="1314762"/>
            <a:ext cx="2107037" cy="604937"/>
          </a:xfrm>
          <a:prstGeom prst="rect">
            <a:avLst/>
          </a:prstGeom>
          <a:noFill/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55" name="矩形 154"/>
          <p:cNvSpPr/>
          <p:nvPr userDrawn="1"/>
        </p:nvSpPr>
        <p:spPr>
          <a:xfrm>
            <a:off x="8837524" y="2096695"/>
            <a:ext cx="1915885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6" name="等腰三角形 155"/>
          <p:cNvSpPr/>
          <p:nvPr userDrawn="1"/>
        </p:nvSpPr>
        <p:spPr>
          <a:xfrm rot="5400000">
            <a:off x="10642051" y="2038831"/>
            <a:ext cx="222719" cy="161449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 sz="1800">
              <a:solidFill>
                <a:schemeClr val="accent4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8" name="Picture 3" descr="C:\Users\yellow21433\Desktop\署LOGO\FDA-finout署(部)TAIWAN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6168156"/>
            <a:ext cx="2540000" cy="47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1850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直向流程圖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 userDrawn="1"/>
        </p:nvSpPr>
        <p:spPr>
          <a:xfrm>
            <a:off x="40673" y="45993"/>
            <a:ext cx="6285987" cy="371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2" name="单圆角矩形 1"/>
          <p:cNvSpPr/>
          <p:nvPr userDrawn="1"/>
        </p:nvSpPr>
        <p:spPr>
          <a:xfrm>
            <a:off x="2038451" y="1613399"/>
            <a:ext cx="8105664" cy="712537"/>
          </a:xfrm>
          <a:prstGeom prst="round1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7" name="文本占位符 26"/>
          <p:cNvSpPr>
            <a:spLocks noGrp="1"/>
          </p:cNvSpPr>
          <p:nvPr>
            <p:ph type="body" sz="quarter" idx="10" hasCustomPrompt="1"/>
          </p:nvPr>
        </p:nvSpPr>
        <p:spPr>
          <a:xfrm>
            <a:off x="2039259" y="1581551"/>
            <a:ext cx="8106228" cy="753435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68" name="单圆角矩形 67"/>
          <p:cNvSpPr/>
          <p:nvPr userDrawn="1"/>
        </p:nvSpPr>
        <p:spPr>
          <a:xfrm>
            <a:off x="2038451" y="3134011"/>
            <a:ext cx="2422348" cy="643727"/>
          </a:xfrm>
          <a:prstGeom prst="round1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76" name="直线连接符 75"/>
          <p:cNvCxnSpPr/>
          <p:nvPr userDrawn="1"/>
        </p:nvCxnSpPr>
        <p:spPr>
          <a:xfrm flipV="1">
            <a:off x="3532603" y="3285334"/>
            <a:ext cx="287548" cy="5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0" name="文本占位符 26"/>
          <p:cNvSpPr>
            <a:spLocks noGrp="1"/>
          </p:cNvSpPr>
          <p:nvPr>
            <p:ph type="body" sz="quarter" idx="16" hasCustomPrompt="1"/>
          </p:nvPr>
        </p:nvSpPr>
        <p:spPr>
          <a:xfrm>
            <a:off x="2039256" y="3102164"/>
            <a:ext cx="2422517" cy="680675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86" name="单圆角矩形 85"/>
          <p:cNvSpPr/>
          <p:nvPr userDrawn="1"/>
        </p:nvSpPr>
        <p:spPr>
          <a:xfrm>
            <a:off x="2062806" y="4674795"/>
            <a:ext cx="1630175" cy="538792"/>
          </a:xfrm>
          <a:prstGeom prst="round1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96" name="直线连接符 95"/>
          <p:cNvCxnSpPr/>
          <p:nvPr userDrawn="1"/>
        </p:nvCxnSpPr>
        <p:spPr>
          <a:xfrm>
            <a:off x="6526991" y="4742332"/>
            <a:ext cx="284316" cy="0"/>
          </a:xfrm>
          <a:prstGeom prst="line">
            <a:avLst/>
          </a:prstGeom>
          <a:ln w="12700" cmpd="sng">
            <a:solidFill>
              <a:schemeClr val="accent1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8" name="文本占位符 26"/>
          <p:cNvSpPr>
            <a:spLocks noGrp="1"/>
          </p:cNvSpPr>
          <p:nvPr>
            <p:ph type="body" sz="quarter" idx="22" hasCustomPrompt="1"/>
          </p:nvPr>
        </p:nvSpPr>
        <p:spPr>
          <a:xfrm>
            <a:off x="2063614" y="4642954"/>
            <a:ext cx="1630289" cy="569717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31" name="单圆角矩形 67"/>
          <p:cNvSpPr/>
          <p:nvPr userDrawn="1"/>
        </p:nvSpPr>
        <p:spPr>
          <a:xfrm>
            <a:off x="4879619" y="3134011"/>
            <a:ext cx="2422348" cy="643727"/>
          </a:xfrm>
          <a:prstGeom prst="round1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32" name="直线连接符 75"/>
          <p:cNvCxnSpPr/>
          <p:nvPr userDrawn="1"/>
        </p:nvCxnSpPr>
        <p:spPr>
          <a:xfrm flipV="1">
            <a:off x="6373771" y="3285334"/>
            <a:ext cx="287548" cy="5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3" name="文本占位符 26"/>
          <p:cNvSpPr>
            <a:spLocks noGrp="1"/>
          </p:cNvSpPr>
          <p:nvPr>
            <p:ph type="body" sz="quarter" idx="23" hasCustomPrompt="1"/>
          </p:nvPr>
        </p:nvSpPr>
        <p:spPr>
          <a:xfrm>
            <a:off x="4880428" y="3102164"/>
            <a:ext cx="2422517" cy="680675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34" name="单圆角矩形 67"/>
          <p:cNvSpPr/>
          <p:nvPr userDrawn="1"/>
        </p:nvSpPr>
        <p:spPr>
          <a:xfrm>
            <a:off x="7720791" y="3134011"/>
            <a:ext cx="2422348" cy="643727"/>
          </a:xfrm>
          <a:prstGeom prst="round1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35" name="直线连接符 75"/>
          <p:cNvCxnSpPr/>
          <p:nvPr userDrawn="1"/>
        </p:nvCxnSpPr>
        <p:spPr>
          <a:xfrm flipV="1">
            <a:off x="9214943" y="3285334"/>
            <a:ext cx="287548" cy="5"/>
          </a:xfrm>
          <a:prstGeom prst="line">
            <a:avLst/>
          </a:prstGeom>
          <a:ln w="12700" cmpd="sng">
            <a:solidFill>
              <a:schemeClr val="accent3"/>
            </a:solidFill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6" name="文本占位符 26"/>
          <p:cNvSpPr>
            <a:spLocks noGrp="1"/>
          </p:cNvSpPr>
          <p:nvPr>
            <p:ph type="body" sz="quarter" idx="24" hasCustomPrompt="1"/>
          </p:nvPr>
        </p:nvSpPr>
        <p:spPr>
          <a:xfrm>
            <a:off x="7721600" y="3102164"/>
            <a:ext cx="2422517" cy="680675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56" name="单圆角矩形 85"/>
          <p:cNvSpPr/>
          <p:nvPr userDrawn="1"/>
        </p:nvSpPr>
        <p:spPr>
          <a:xfrm>
            <a:off x="4229062" y="4674795"/>
            <a:ext cx="1630175" cy="538792"/>
          </a:xfrm>
          <a:prstGeom prst="round1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57" name="文本占位符 26"/>
          <p:cNvSpPr>
            <a:spLocks noGrp="1"/>
          </p:cNvSpPr>
          <p:nvPr>
            <p:ph type="body" sz="quarter" idx="25" hasCustomPrompt="1"/>
          </p:nvPr>
        </p:nvSpPr>
        <p:spPr>
          <a:xfrm>
            <a:off x="4229870" y="4642954"/>
            <a:ext cx="1630289" cy="569717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59" name="单圆角矩形 85"/>
          <p:cNvSpPr/>
          <p:nvPr userDrawn="1"/>
        </p:nvSpPr>
        <p:spPr>
          <a:xfrm>
            <a:off x="6369903" y="4674795"/>
            <a:ext cx="1630175" cy="538792"/>
          </a:xfrm>
          <a:prstGeom prst="round1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0" name="文本占位符 26"/>
          <p:cNvSpPr>
            <a:spLocks noGrp="1"/>
          </p:cNvSpPr>
          <p:nvPr>
            <p:ph type="body" sz="quarter" idx="26" hasCustomPrompt="1"/>
          </p:nvPr>
        </p:nvSpPr>
        <p:spPr>
          <a:xfrm>
            <a:off x="6370712" y="4642954"/>
            <a:ext cx="1630289" cy="569717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162" name="单圆角矩形 85"/>
          <p:cNvSpPr/>
          <p:nvPr userDrawn="1"/>
        </p:nvSpPr>
        <p:spPr>
          <a:xfrm>
            <a:off x="8514390" y="4674795"/>
            <a:ext cx="1630175" cy="538792"/>
          </a:xfrm>
          <a:prstGeom prst="round1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3" name="文本占位符 26"/>
          <p:cNvSpPr>
            <a:spLocks noGrp="1"/>
          </p:cNvSpPr>
          <p:nvPr>
            <p:ph type="body" sz="quarter" idx="27" hasCustomPrompt="1"/>
          </p:nvPr>
        </p:nvSpPr>
        <p:spPr>
          <a:xfrm>
            <a:off x="8515198" y="4642954"/>
            <a:ext cx="1630289" cy="569717"/>
          </a:xfrm>
          <a:prstGeom prst="rect">
            <a:avLst/>
          </a:prstGeom>
        </p:spPr>
        <p:txBody>
          <a:bodyPr vert="horz" anchor="ctr" anchorCtr="1"/>
          <a:lstStyle>
            <a:lvl1pPr marL="0" indent="0" algn="ctr">
              <a:buNone/>
              <a:defRPr sz="180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</a:t>
            </a:r>
          </a:p>
        </p:txBody>
      </p:sp>
      <p:sp>
        <p:nvSpPr>
          <p:cNvPr id="64" name="向下箭號 63"/>
          <p:cNvSpPr/>
          <p:nvPr userDrawn="1"/>
        </p:nvSpPr>
        <p:spPr>
          <a:xfrm>
            <a:off x="5851426" y="2582820"/>
            <a:ext cx="478737" cy="335196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7" name="向下箭號 166"/>
          <p:cNvSpPr/>
          <p:nvPr userDrawn="1"/>
        </p:nvSpPr>
        <p:spPr>
          <a:xfrm>
            <a:off x="5851426" y="4101377"/>
            <a:ext cx="478737" cy="335196"/>
          </a:xfrm>
          <a:prstGeom prst="down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HK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5" name="标题 5"/>
          <p:cNvSpPr>
            <a:spLocks noGrp="1"/>
          </p:cNvSpPr>
          <p:nvPr>
            <p:ph type="title" hasCustomPrompt="1"/>
          </p:nvPr>
        </p:nvSpPr>
        <p:spPr>
          <a:xfrm>
            <a:off x="558949" y="249980"/>
            <a:ext cx="11063835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點擊此處編輯標題</a:t>
            </a:r>
            <a:endParaRPr kumimoji="1" lang="zh-CN" altLang="en-US" dirty="0"/>
          </a:p>
        </p:txBody>
      </p:sp>
      <p:sp>
        <p:nvSpPr>
          <p:cNvPr id="26" name="矩形 25"/>
          <p:cNvSpPr/>
          <p:nvPr userDrawn="1"/>
        </p:nvSpPr>
        <p:spPr>
          <a:xfrm>
            <a:off x="6860092" y="5335130"/>
            <a:ext cx="4990213" cy="967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28" name="矩形 27"/>
          <p:cNvSpPr/>
          <p:nvPr userDrawn="1"/>
        </p:nvSpPr>
        <p:spPr>
          <a:xfrm>
            <a:off x="9124508" y="5818907"/>
            <a:ext cx="2635693" cy="819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pic>
        <p:nvPicPr>
          <p:cNvPr id="29" name="Picture 3" descr="C:\Users\yellow21433\Desktop\署LOGO\FDA-finout署(部)TAIWAN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6168156"/>
            <a:ext cx="2540000" cy="47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0695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尾頁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2467275" y="3049697"/>
            <a:ext cx="7281396" cy="797984"/>
          </a:xfrm>
          <a:prstGeom prst="rect">
            <a:avLst/>
          </a:prstGeom>
        </p:spPr>
        <p:txBody>
          <a:bodyPr vert="horz"/>
          <a:lstStyle>
            <a:lvl1pPr>
              <a:defRPr sz="24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點擊此處編輯標題</a:t>
            </a:r>
            <a:endParaRPr kumimoji="1" lang="zh-CN" altLang="en-US" dirty="0"/>
          </a:p>
        </p:txBody>
      </p:sp>
      <p:cxnSp>
        <p:nvCxnSpPr>
          <p:cNvPr id="3" name="直线连接符 2"/>
          <p:cNvCxnSpPr/>
          <p:nvPr userDrawn="1"/>
        </p:nvCxnSpPr>
        <p:spPr>
          <a:xfrm>
            <a:off x="3994817" y="3681758"/>
            <a:ext cx="3682464" cy="0"/>
          </a:xfrm>
          <a:prstGeom prst="line">
            <a:avLst/>
          </a:prstGeom>
          <a:ln>
            <a:solidFill>
              <a:srgbClr val="FFFFFF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 userDrawn="1"/>
        </p:nvSpPr>
        <p:spPr>
          <a:xfrm>
            <a:off x="7693723" y="9123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sz="1800" dirty="0"/>
          </a:p>
        </p:txBody>
      </p:sp>
      <p:sp>
        <p:nvSpPr>
          <p:cNvPr id="5" name="文字方塊 4"/>
          <p:cNvSpPr txBox="1"/>
          <p:nvPr userDrawn="1"/>
        </p:nvSpPr>
        <p:spPr>
          <a:xfrm>
            <a:off x="523685" y="5799383"/>
            <a:ext cx="2520227" cy="369332"/>
          </a:xfrm>
          <a:prstGeom prst="rect">
            <a:avLst/>
          </a:prstGeom>
          <a:solidFill>
            <a:srgbClr val="48BBAE"/>
          </a:solidFill>
        </p:spPr>
        <p:txBody>
          <a:bodyPr wrap="square" rtlCol="0">
            <a:spAutoFit/>
          </a:bodyPr>
          <a:lstStyle/>
          <a:p>
            <a:endParaRPr lang="zh-TW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621451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40673" y="45993"/>
            <a:ext cx="6285987" cy="371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8" name="矩形 7"/>
          <p:cNvSpPr/>
          <p:nvPr userDrawn="1"/>
        </p:nvSpPr>
        <p:spPr>
          <a:xfrm>
            <a:off x="9124508" y="5818907"/>
            <a:ext cx="2635693" cy="819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5" name="矩形 4"/>
          <p:cNvSpPr/>
          <p:nvPr userDrawn="1"/>
        </p:nvSpPr>
        <p:spPr>
          <a:xfrm>
            <a:off x="6860092" y="5335130"/>
            <a:ext cx="4990213" cy="967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558949" y="249980"/>
            <a:ext cx="11063835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點擊此處編輯標題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558949" y="1084263"/>
            <a:ext cx="11063835" cy="4445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>
                <a:solidFill>
                  <a:srgbClr val="7C7C7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點擊此處編輯副標題</a:t>
            </a:r>
            <a:endParaRPr kumimoji="1" lang="zh-CN" altLang="en-US" dirty="0"/>
          </a:p>
        </p:txBody>
      </p:sp>
      <p:pic>
        <p:nvPicPr>
          <p:cNvPr id="7" name="Picture 3" descr="C:\Users\yellow21433\Desktop\署LOGO\FDA-finout署(部)TAIWAN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6168156"/>
            <a:ext cx="2540000" cy="47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56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內容頁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40673" y="45993"/>
            <a:ext cx="6285987" cy="371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7" name="矩形 6"/>
          <p:cNvSpPr/>
          <p:nvPr userDrawn="1"/>
        </p:nvSpPr>
        <p:spPr>
          <a:xfrm>
            <a:off x="9124508" y="5818907"/>
            <a:ext cx="2635693" cy="819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5" name="矩形 4"/>
          <p:cNvSpPr/>
          <p:nvPr userDrawn="1"/>
        </p:nvSpPr>
        <p:spPr>
          <a:xfrm>
            <a:off x="6860092" y="5335130"/>
            <a:ext cx="4990213" cy="967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558949" y="249980"/>
            <a:ext cx="11063835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點擊此處編輯標題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558949" y="1084263"/>
            <a:ext cx="11063835" cy="4445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>
                <a:solidFill>
                  <a:srgbClr val="7C7C7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點擊此處編輯副標題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 hasCustomPrompt="1"/>
          </p:nvPr>
        </p:nvSpPr>
        <p:spPr>
          <a:xfrm>
            <a:off x="558804" y="1528763"/>
            <a:ext cx="11063817" cy="4511675"/>
          </a:xfrm>
          <a:prstGeom prst="rect">
            <a:avLst/>
          </a:prstGeom>
        </p:spPr>
        <p:txBody>
          <a:bodyPr vert="horz"/>
          <a:lstStyle>
            <a:lvl1pPr marL="342891" indent="-342891">
              <a:lnSpc>
                <a:spcPct val="110000"/>
              </a:lnSpc>
              <a:buClr>
                <a:schemeClr val="accent2"/>
              </a:buClr>
              <a:buSzPct val="70000"/>
              <a:buFont typeface="Wingdings" charset="2"/>
              <a:buChar char="l"/>
              <a:defRPr sz="20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  <a:lvl2pPr>
              <a:lnSpc>
                <a:spcPct val="110000"/>
              </a:lnSpc>
              <a:defRPr sz="18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2pPr>
            <a:lvl3pPr marL="1142971" indent="-228594">
              <a:lnSpc>
                <a:spcPct val="110000"/>
              </a:lnSpc>
              <a:buClr>
                <a:schemeClr val="accent2"/>
              </a:buClr>
              <a:buSzPct val="60000"/>
              <a:buFont typeface="Wingdings" charset="2"/>
              <a:buChar char="l"/>
              <a:defRPr sz="16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3pPr>
            <a:lvl4pPr>
              <a:lnSpc>
                <a:spcPct val="110000"/>
              </a:lnSpc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4pPr>
            <a:lvl5pPr>
              <a:lnSpc>
                <a:spcPct val="110000"/>
              </a:lnSpc>
              <a:defRPr sz="12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5pPr>
          </a:lstStyle>
          <a:p>
            <a:pPr lvl="0"/>
            <a:r>
              <a:rPr kumimoji="1" lang="zh-TW" altLang="en-US" dirty="0"/>
              <a:t>點擊此處編輯文本項目</a:t>
            </a:r>
          </a:p>
          <a:p>
            <a:pPr lvl="1"/>
            <a:r>
              <a:rPr kumimoji="1" lang="zh-TW" altLang="en-US" dirty="0"/>
              <a:t>二级</a:t>
            </a:r>
          </a:p>
          <a:p>
            <a:pPr lvl="2"/>
            <a:r>
              <a:rPr kumimoji="1" lang="zh-TW" altLang="en-US" dirty="0"/>
              <a:t>三级</a:t>
            </a:r>
          </a:p>
          <a:p>
            <a:pPr lvl="3"/>
            <a:r>
              <a:rPr kumimoji="1" lang="zh-TW" altLang="en-US" dirty="0"/>
              <a:t>四级</a:t>
            </a:r>
          </a:p>
          <a:p>
            <a:pPr lvl="4"/>
            <a:r>
              <a:rPr kumimoji="1" lang="zh-TW" altLang="en-US" dirty="0"/>
              <a:t>五级</a:t>
            </a:r>
            <a:endParaRPr kumimoji="1" lang="zh-CN" altLang="en-US" dirty="0"/>
          </a:p>
        </p:txBody>
      </p:sp>
      <p:pic>
        <p:nvPicPr>
          <p:cNvPr id="8" name="Picture 3" descr="C:\Users\yellow21433\Desktop\署LOGO\FDA-finout署(部)TAIWAN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6168156"/>
            <a:ext cx="2540000" cy="47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209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兩大項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 userDrawn="1"/>
        </p:nvSpPr>
        <p:spPr>
          <a:xfrm>
            <a:off x="40673" y="45993"/>
            <a:ext cx="6285987" cy="371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3" name="矩形 12"/>
          <p:cNvSpPr/>
          <p:nvPr userDrawn="1"/>
        </p:nvSpPr>
        <p:spPr>
          <a:xfrm>
            <a:off x="9124508" y="5818907"/>
            <a:ext cx="2635693" cy="819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2" name="矩形 11"/>
          <p:cNvSpPr/>
          <p:nvPr userDrawn="1"/>
        </p:nvSpPr>
        <p:spPr>
          <a:xfrm>
            <a:off x="6860092" y="5335130"/>
            <a:ext cx="4990213" cy="967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558949" y="249980"/>
            <a:ext cx="11063835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點擊此處編輯標題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558949" y="1084263"/>
            <a:ext cx="11063835" cy="4445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>
                <a:solidFill>
                  <a:srgbClr val="7C7C7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點擊此處編輯副標題</a:t>
            </a:r>
            <a:endParaRPr kumimoji="1" lang="zh-CN" altLang="en-US" dirty="0"/>
          </a:p>
        </p:txBody>
      </p:sp>
      <p:sp>
        <p:nvSpPr>
          <p:cNvPr id="7" name="五边形 6"/>
          <p:cNvSpPr/>
          <p:nvPr userDrawn="1"/>
        </p:nvSpPr>
        <p:spPr>
          <a:xfrm rot="10800000">
            <a:off x="8326088" y="4057077"/>
            <a:ext cx="3296693" cy="1580870"/>
          </a:xfrm>
          <a:prstGeom prst="homePlate">
            <a:avLst/>
          </a:prstGeom>
          <a:solidFill>
            <a:srgbClr val="F7964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五边形 7"/>
          <p:cNvSpPr/>
          <p:nvPr userDrawn="1"/>
        </p:nvSpPr>
        <p:spPr>
          <a:xfrm>
            <a:off x="558948" y="1896545"/>
            <a:ext cx="3296693" cy="1580870"/>
          </a:xfrm>
          <a:prstGeom prst="homePlat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9" name="直线连接符 8"/>
          <p:cNvCxnSpPr/>
          <p:nvPr userDrawn="1"/>
        </p:nvCxnSpPr>
        <p:spPr>
          <a:xfrm>
            <a:off x="4077018" y="3504435"/>
            <a:ext cx="7545767" cy="0"/>
          </a:xfrm>
          <a:prstGeom prst="line">
            <a:avLst/>
          </a:prstGeom>
          <a:ln w="19050" cmpd="sng">
            <a:solidFill>
              <a:schemeClr val="accent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线连接符 9"/>
          <p:cNvCxnSpPr/>
          <p:nvPr userDrawn="1"/>
        </p:nvCxnSpPr>
        <p:spPr>
          <a:xfrm>
            <a:off x="558948" y="5684979"/>
            <a:ext cx="7607733" cy="0"/>
          </a:xfrm>
          <a:prstGeom prst="line">
            <a:avLst/>
          </a:prstGeom>
          <a:ln w="19050" cmpd="sng">
            <a:solidFill>
              <a:schemeClr val="accent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702607" y="2012990"/>
            <a:ext cx="2233924" cy="1337487"/>
          </a:xfrm>
          <a:prstGeom prst="rect">
            <a:avLst/>
          </a:prstGeom>
        </p:spPr>
        <p:txBody>
          <a:bodyPr vert="horz" anchor="ctr" anchorCtr="0"/>
          <a:lstStyle>
            <a:lvl1pPr marL="0" indent="0" algn="ctr">
              <a:lnSpc>
                <a:spcPct val="100000"/>
              </a:lnSpc>
              <a:buNone/>
              <a:defRPr sz="20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點擊編輯文本項目</a:t>
            </a:r>
          </a:p>
        </p:txBody>
      </p:sp>
      <p:sp>
        <p:nvSpPr>
          <p:cNvPr id="21" name="文本占位符 20"/>
          <p:cNvSpPr>
            <a:spLocks noGrp="1"/>
          </p:cNvSpPr>
          <p:nvPr>
            <p:ph type="body" sz="quarter" idx="13" hasCustomPrompt="1"/>
          </p:nvPr>
        </p:nvSpPr>
        <p:spPr>
          <a:xfrm>
            <a:off x="4077017" y="1802596"/>
            <a:ext cx="7545603" cy="1450975"/>
          </a:xfrm>
          <a:prstGeom prst="rect">
            <a:avLst/>
          </a:prstGeom>
        </p:spPr>
        <p:txBody>
          <a:bodyPr vert="horz"/>
          <a:lstStyle>
            <a:lvl1pPr marL="342891" marR="0" indent="-342891" algn="l" defTabSz="457189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l"/>
              <a:tabLst/>
              <a:defRPr sz="14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點擊編輯文本，點擊編輯文本。</a:t>
            </a:r>
            <a:endParaRPr kumimoji="1" lang="en-US" altLang="zh-TW" dirty="0"/>
          </a:p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l"/>
              <a:tabLst/>
              <a:defRPr/>
            </a:pPr>
            <a:r>
              <a:rPr kumimoji="1" lang="zh-TW" altLang="en-US" dirty="0"/>
              <a:t>點擊編輯文本，點擊編輯文本。</a:t>
            </a:r>
            <a:endParaRPr kumimoji="1" lang="zh-CN" altLang="en-US" dirty="0"/>
          </a:p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l"/>
              <a:tabLst/>
              <a:defRPr/>
            </a:pPr>
            <a:r>
              <a:rPr kumimoji="1" lang="zh-TW" altLang="en-US" dirty="0"/>
              <a:t>點擊編輯文本，點擊編輯文本。</a:t>
            </a:r>
            <a:endParaRPr kumimoji="1" lang="zh-CN" altLang="en-US" dirty="0"/>
          </a:p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l"/>
              <a:tabLst/>
              <a:defRPr/>
            </a:pPr>
            <a:r>
              <a:rPr kumimoji="1" lang="zh-TW" altLang="en-US" dirty="0"/>
              <a:t>點擊編輯文本，點擊編輯文本。</a:t>
            </a:r>
            <a:endParaRPr kumimoji="1" lang="zh-CN" altLang="en-US" dirty="0"/>
          </a:p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l"/>
              <a:tabLst/>
              <a:defRPr/>
            </a:pPr>
            <a:r>
              <a:rPr kumimoji="1" lang="zh-TW" altLang="en-US" dirty="0"/>
              <a:t>點擊編輯文本，點擊編輯文本。</a:t>
            </a:r>
            <a:endParaRPr kumimoji="1" lang="zh-CN" altLang="en-US" dirty="0"/>
          </a:p>
          <a:p>
            <a:pPr lvl="0"/>
            <a:endParaRPr kumimoji="1" lang="zh-CN" altLang="en-US" dirty="0"/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4" hasCustomPrompt="1"/>
          </p:nvPr>
        </p:nvSpPr>
        <p:spPr>
          <a:xfrm>
            <a:off x="558803" y="4022633"/>
            <a:ext cx="7543044" cy="1431925"/>
          </a:xfrm>
          <a:prstGeom prst="rect">
            <a:avLst/>
          </a:prstGeom>
        </p:spPr>
        <p:txBody>
          <a:bodyPr vert="horz"/>
          <a:lstStyle>
            <a:lvl1pPr marL="285744" marR="0" indent="-285744" algn="l" defTabSz="457189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charset="2"/>
              <a:buChar char="l"/>
              <a:tabLst/>
              <a:defRPr sz="1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點擊編輯文本，點擊編輯文本。</a:t>
            </a:r>
            <a:endParaRPr kumimoji="1" lang="en-US" altLang="zh-TW" dirty="0"/>
          </a:p>
          <a:p>
            <a:pPr marL="285744" marR="0" lvl="0" indent="-285744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charset="2"/>
              <a:buChar char="l"/>
              <a:tabLst/>
              <a:defRPr/>
            </a:pPr>
            <a:r>
              <a:rPr kumimoji="1" lang="zh-TW" altLang="en-US" dirty="0"/>
              <a:t>點擊編輯文本，點擊編輯文本。</a:t>
            </a:r>
            <a:endParaRPr kumimoji="1" lang="zh-CN" altLang="en-US" dirty="0"/>
          </a:p>
          <a:p>
            <a:pPr marL="285744" marR="0" lvl="0" indent="-285744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charset="2"/>
              <a:buChar char="l"/>
              <a:tabLst/>
              <a:defRPr/>
            </a:pPr>
            <a:r>
              <a:rPr kumimoji="1" lang="zh-TW" altLang="en-US" dirty="0"/>
              <a:t>點擊編輯文本，點擊編輯文本。</a:t>
            </a:r>
            <a:endParaRPr kumimoji="1" lang="zh-CN" altLang="en-US" dirty="0"/>
          </a:p>
          <a:p>
            <a:pPr marL="285744" marR="0" lvl="0" indent="-285744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charset="2"/>
              <a:buChar char="l"/>
              <a:tabLst/>
              <a:defRPr/>
            </a:pPr>
            <a:r>
              <a:rPr kumimoji="1" lang="zh-TW" altLang="en-US" dirty="0"/>
              <a:t>點擊編輯文本，點擊編輯文本。</a:t>
            </a:r>
            <a:endParaRPr kumimoji="1" lang="zh-CN" altLang="en-US" dirty="0"/>
          </a:p>
          <a:p>
            <a:pPr marL="285744" marR="0" lvl="0" indent="-285744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charset="2"/>
              <a:buChar char="l"/>
              <a:tabLst/>
              <a:defRPr/>
            </a:pPr>
            <a:r>
              <a:rPr kumimoji="1" lang="zh-TW" altLang="en-US" dirty="0"/>
              <a:t>點擊編輯文本，點擊編輯文本。</a:t>
            </a:r>
            <a:endParaRPr kumimoji="1" lang="zh-CN" altLang="en-US" dirty="0"/>
          </a:p>
          <a:p>
            <a:pPr lvl="0"/>
            <a:endParaRPr kumimoji="1" lang="zh-CN" altLang="en-US" dirty="0"/>
          </a:p>
        </p:txBody>
      </p:sp>
      <p:sp>
        <p:nvSpPr>
          <p:cNvPr id="37" name="文本占位符 36"/>
          <p:cNvSpPr>
            <a:spLocks noGrp="1"/>
          </p:cNvSpPr>
          <p:nvPr>
            <p:ph type="body" sz="quarter" idx="15" hasCustomPrompt="1"/>
          </p:nvPr>
        </p:nvSpPr>
        <p:spPr>
          <a:xfrm>
            <a:off x="9247523" y="4188233"/>
            <a:ext cx="2233084" cy="1338263"/>
          </a:xfrm>
          <a:prstGeom prst="rect">
            <a:avLst/>
          </a:prstGeom>
        </p:spPr>
        <p:txBody>
          <a:bodyPr vert="horz" anchor="ctr" anchorCtr="0"/>
          <a:lstStyle>
            <a:lvl1pPr marL="0" indent="0" algn="ctr">
              <a:buNone/>
              <a:defRPr sz="20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點擊編輯文本項目</a:t>
            </a:r>
            <a:endParaRPr kumimoji="1" lang="zh-CN" altLang="en-US" dirty="0"/>
          </a:p>
        </p:txBody>
      </p:sp>
      <p:pic>
        <p:nvPicPr>
          <p:cNvPr id="16" name="Picture 3" descr="C:\Users\yellow21433\Desktop\署LOGO\FDA-finout署(部)TAIWAN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6168156"/>
            <a:ext cx="2540000" cy="47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88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大項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 userDrawn="1"/>
        </p:nvSpPr>
        <p:spPr>
          <a:xfrm>
            <a:off x="40673" y="45993"/>
            <a:ext cx="6285987" cy="371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24" name="矩形 23"/>
          <p:cNvSpPr/>
          <p:nvPr userDrawn="1"/>
        </p:nvSpPr>
        <p:spPr>
          <a:xfrm>
            <a:off x="9124508" y="5818907"/>
            <a:ext cx="2635693" cy="819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22" name="矩形 21"/>
          <p:cNvSpPr/>
          <p:nvPr userDrawn="1"/>
        </p:nvSpPr>
        <p:spPr>
          <a:xfrm>
            <a:off x="6860092" y="5335130"/>
            <a:ext cx="4990213" cy="967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558949" y="249980"/>
            <a:ext cx="11063835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點擊此處編輯標題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558949" y="1084263"/>
            <a:ext cx="11063835" cy="4445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>
                <a:solidFill>
                  <a:srgbClr val="7C7C7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點擊此處編輯副標題</a:t>
            </a:r>
            <a:endParaRPr kumimoji="1" lang="zh-CN" altLang="en-US" dirty="0"/>
          </a:p>
        </p:txBody>
      </p:sp>
      <p:grpSp>
        <p:nvGrpSpPr>
          <p:cNvPr id="4" name="组 3"/>
          <p:cNvGrpSpPr/>
          <p:nvPr userDrawn="1"/>
        </p:nvGrpSpPr>
        <p:grpSpPr>
          <a:xfrm>
            <a:off x="1145200" y="1998077"/>
            <a:ext cx="2378965" cy="1951196"/>
            <a:chOff x="924367" y="2129240"/>
            <a:chExt cx="2034682" cy="2225092"/>
          </a:xfrm>
        </p:grpSpPr>
        <p:sp>
          <p:nvSpPr>
            <p:cNvPr id="5" name="等腰三角形 13"/>
            <p:cNvSpPr/>
            <p:nvPr/>
          </p:nvSpPr>
          <p:spPr>
            <a:xfrm rot="10800000">
              <a:off x="924367" y="2129240"/>
              <a:ext cx="2034682" cy="2225092"/>
            </a:xfrm>
            <a:custGeom>
              <a:avLst/>
              <a:gdLst/>
              <a:ahLst/>
              <a:cxnLst/>
              <a:rect l="l" t="t" r="r" b="b"/>
              <a:pathLst>
                <a:path w="2330824" h="2548948">
                  <a:moveTo>
                    <a:pt x="1165412" y="2548948"/>
                  </a:moveTo>
                  <a:cubicBezTo>
                    <a:pt x="521773" y="2548948"/>
                    <a:pt x="0" y="2027175"/>
                    <a:pt x="0" y="1383536"/>
                  </a:cubicBezTo>
                  <a:cubicBezTo>
                    <a:pt x="0" y="860579"/>
                    <a:pt x="344452" y="418073"/>
                    <a:pt x="818854" y="270519"/>
                  </a:cubicBezTo>
                  <a:lnTo>
                    <a:pt x="918592" y="244874"/>
                  </a:lnTo>
                  <a:lnTo>
                    <a:pt x="1162539" y="0"/>
                  </a:lnTo>
                  <a:lnTo>
                    <a:pt x="1404508" y="242888"/>
                  </a:lnTo>
                  <a:lnTo>
                    <a:pt x="1511970" y="270519"/>
                  </a:lnTo>
                  <a:cubicBezTo>
                    <a:pt x="1986372" y="418073"/>
                    <a:pt x="2330824" y="860579"/>
                    <a:pt x="2330824" y="1383536"/>
                  </a:cubicBezTo>
                  <a:cubicBezTo>
                    <a:pt x="2330824" y="2027175"/>
                    <a:pt x="1809051" y="2548948"/>
                    <a:pt x="1165412" y="254894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989681" y="2191397"/>
              <a:ext cx="1904698" cy="1904698"/>
            </a:xfrm>
            <a:prstGeom prst="ellipse">
              <a:avLst/>
            </a:prstGeom>
            <a:noFill/>
            <a:ln w="6350" cmpd="sng"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8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1" name="组 10"/>
          <p:cNvGrpSpPr/>
          <p:nvPr userDrawn="1"/>
        </p:nvGrpSpPr>
        <p:grpSpPr>
          <a:xfrm>
            <a:off x="8536864" y="1998077"/>
            <a:ext cx="2378965" cy="1951196"/>
            <a:chOff x="924367" y="2129240"/>
            <a:chExt cx="2034682" cy="2225092"/>
          </a:xfrm>
          <a:solidFill>
            <a:schemeClr val="accent4"/>
          </a:solidFill>
        </p:grpSpPr>
        <p:sp>
          <p:nvSpPr>
            <p:cNvPr id="12" name="等腰三角形 13"/>
            <p:cNvSpPr/>
            <p:nvPr/>
          </p:nvSpPr>
          <p:spPr>
            <a:xfrm rot="10800000">
              <a:off x="924367" y="2129240"/>
              <a:ext cx="2034682" cy="2225092"/>
            </a:xfrm>
            <a:custGeom>
              <a:avLst/>
              <a:gdLst/>
              <a:ahLst/>
              <a:cxnLst/>
              <a:rect l="l" t="t" r="r" b="b"/>
              <a:pathLst>
                <a:path w="2330824" h="2548948">
                  <a:moveTo>
                    <a:pt x="1165412" y="2548948"/>
                  </a:moveTo>
                  <a:cubicBezTo>
                    <a:pt x="521773" y="2548948"/>
                    <a:pt x="0" y="2027175"/>
                    <a:pt x="0" y="1383536"/>
                  </a:cubicBezTo>
                  <a:cubicBezTo>
                    <a:pt x="0" y="860579"/>
                    <a:pt x="344452" y="418073"/>
                    <a:pt x="818854" y="270519"/>
                  </a:cubicBezTo>
                  <a:lnTo>
                    <a:pt x="918592" y="244874"/>
                  </a:lnTo>
                  <a:lnTo>
                    <a:pt x="1162539" y="0"/>
                  </a:lnTo>
                  <a:lnTo>
                    <a:pt x="1404508" y="242888"/>
                  </a:lnTo>
                  <a:lnTo>
                    <a:pt x="1511970" y="270519"/>
                  </a:lnTo>
                  <a:cubicBezTo>
                    <a:pt x="1986372" y="418073"/>
                    <a:pt x="2330824" y="860579"/>
                    <a:pt x="2330824" y="1383536"/>
                  </a:cubicBezTo>
                  <a:cubicBezTo>
                    <a:pt x="2330824" y="2027175"/>
                    <a:pt x="1809051" y="2548948"/>
                    <a:pt x="1165412" y="2548948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989681" y="2191397"/>
              <a:ext cx="1904698" cy="1904698"/>
            </a:xfrm>
            <a:prstGeom prst="ellipse">
              <a:avLst/>
            </a:prstGeom>
            <a:grpFill/>
            <a:ln w="6350" cmpd="sng"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8" name="组 17"/>
          <p:cNvGrpSpPr/>
          <p:nvPr userDrawn="1"/>
        </p:nvGrpSpPr>
        <p:grpSpPr>
          <a:xfrm>
            <a:off x="4837912" y="1998077"/>
            <a:ext cx="2378965" cy="1951196"/>
            <a:chOff x="924367" y="2129240"/>
            <a:chExt cx="2034682" cy="2225092"/>
          </a:xfrm>
          <a:solidFill>
            <a:schemeClr val="accent2"/>
          </a:solidFill>
        </p:grpSpPr>
        <p:sp>
          <p:nvSpPr>
            <p:cNvPr id="19" name="等腰三角形 13"/>
            <p:cNvSpPr/>
            <p:nvPr/>
          </p:nvSpPr>
          <p:spPr>
            <a:xfrm rot="10800000">
              <a:off x="924367" y="2129240"/>
              <a:ext cx="2034682" cy="2225092"/>
            </a:xfrm>
            <a:custGeom>
              <a:avLst/>
              <a:gdLst/>
              <a:ahLst/>
              <a:cxnLst/>
              <a:rect l="l" t="t" r="r" b="b"/>
              <a:pathLst>
                <a:path w="2330824" h="2548948">
                  <a:moveTo>
                    <a:pt x="1165412" y="2548948"/>
                  </a:moveTo>
                  <a:cubicBezTo>
                    <a:pt x="521773" y="2548948"/>
                    <a:pt x="0" y="2027175"/>
                    <a:pt x="0" y="1383536"/>
                  </a:cubicBezTo>
                  <a:cubicBezTo>
                    <a:pt x="0" y="860579"/>
                    <a:pt x="344452" y="418073"/>
                    <a:pt x="818854" y="270519"/>
                  </a:cubicBezTo>
                  <a:lnTo>
                    <a:pt x="918592" y="244874"/>
                  </a:lnTo>
                  <a:lnTo>
                    <a:pt x="1162539" y="0"/>
                  </a:lnTo>
                  <a:lnTo>
                    <a:pt x="1404508" y="242888"/>
                  </a:lnTo>
                  <a:lnTo>
                    <a:pt x="1511970" y="270519"/>
                  </a:lnTo>
                  <a:cubicBezTo>
                    <a:pt x="1986372" y="418073"/>
                    <a:pt x="2330824" y="860579"/>
                    <a:pt x="2330824" y="1383536"/>
                  </a:cubicBezTo>
                  <a:cubicBezTo>
                    <a:pt x="2330824" y="2027175"/>
                    <a:pt x="1809051" y="2548948"/>
                    <a:pt x="1165412" y="2548948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989681" y="2191397"/>
              <a:ext cx="1904698" cy="1904698"/>
            </a:xfrm>
            <a:prstGeom prst="ellipse">
              <a:avLst/>
            </a:prstGeom>
            <a:grpFill/>
            <a:ln w="6350" cmpd="sng"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8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23" name="文本占位符 22"/>
          <p:cNvSpPr>
            <a:spLocks noGrp="1"/>
          </p:cNvSpPr>
          <p:nvPr>
            <p:ph type="body" sz="quarter" idx="11" hasCustomPrompt="1"/>
          </p:nvPr>
        </p:nvSpPr>
        <p:spPr>
          <a:xfrm>
            <a:off x="1610643" y="2643618"/>
            <a:ext cx="1479999" cy="45571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="0" i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可編輯</a:t>
            </a:r>
          </a:p>
        </p:txBody>
      </p:sp>
      <p:sp>
        <p:nvSpPr>
          <p:cNvPr id="25" name="文本占位符 22"/>
          <p:cNvSpPr>
            <a:spLocks noGrp="1"/>
          </p:cNvSpPr>
          <p:nvPr>
            <p:ph type="body" sz="quarter" idx="12" hasCustomPrompt="1"/>
          </p:nvPr>
        </p:nvSpPr>
        <p:spPr>
          <a:xfrm>
            <a:off x="5275875" y="2643618"/>
            <a:ext cx="1479999" cy="45571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="0" i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可編輯</a:t>
            </a:r>
          </a:p>
        </p:txBody>
      </p:sp>
      <p:sp>
        <p:nvSpPr>
          <p:cNvPr id="29" name="文本占位符 22"/>
          <p:cNvSpPr>
            <a:spLocks noGrp="1"/>
          </p:cNvSpPr>
          <p:nvPr>
            <p:ph type="body" sz="quarter" idx="13" hasCustomPrompt="1"/>
          </p:nvPr>
        </p:nvSpPr>
        <p:spPr>
          <a:xfrm>
            <a:off x="8975577" y="2643618"/>
            <a:ext cx="1479999" cy="45571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可編輯</a:t>
            </a:r>
          </a:p>
        </p:txBody>
      </p:sp>
      <p:sp>
        <p:nvSpPr>
          <p:cNvPr id="35" name="文本占位符 34"/>
          <p:cNvSpPr>
            <a:spLocks noGrp="1"/>
          </p:cNvSpPr>
          <p:nvPr>
            <p:ph type="body" sz="quarter" idx="14" hasCustomPrompt="1"/>
          </p:nvPr>
        </p:nvSpPr>
        <p:spPr>
          <a:xfrm>
            <a:off x="690036" y="4065750"/>
            <a:ext cx="3469217" cy="431981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可編輯文本框</a:t>
            </a:r>
            <a:endParaRPr kumimoji="1" lang="zh-CN" altLang="en-US" dirty="0"/>
          </a:p>
        </p:txBody>
      </p:sp>
      <p:sp>
        <p:nvSpPr>
          <p:cNvPr id="36" name="文本占位符 34"/>
          <p:cNvSpPr>
            <a:spLocks noGrp="1"/>
          </p:cNvSpPr>
          <p:nvPr>
            <p:ph type="body" sz="quarter" idx="15" hasCustomPrompt="1"/>
          </p:nvPr>
        </p:nvSpPr>
        <p:spPr>
          <a:xfrm>
            <a:off x="4398210" y="4065750"/>
            <a:ext cx="3469217" cy="431981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可編輯文本框</a:t>
            </a:r>
            <a:endParaRPr kumimoji="1" lang="zh-CN" altLang="en-US" dirty="0"/>
          </a:p>
        </p:txBody>
      </p:sp>
      <p:sp>
        <p:nvSpPr>
          <p:cNvPr id="37" name="文本占位符 34"/>
          <p:cNvSpPr>
            <a:spLocks noGrp="1"/>
          </p:cNvSpPr>
          <p:nvPr>
            <p:ph type="body" sz="quarter" idx="16" hasCustomPrompt="1"/>
          </p:nvPr>
        </p:nvSpPr>
        <p:spPr>
          <a:xfrm>
            <a:off x="8094357" y="4065750"/>
            <a:ext cx="3469217" cy="431981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可編輯文本框</a:t>
            </a:r>
            <a:endParaRPr kumimoji="1" lang="zh-CN" altLang="en-US" dirty="0"/>
          </a:p>
        </p:txBody>
      </p:sp>
      <p:sp>
        <p:nvSpPr>
          <p:cNvPr id="49" name="文本占位符 48"/>
          <p:cNvSpPr>
            <a:spLocks noGrp="1"/>
          </p:cNvSpPr>
          <p:nvPr>
            <p:ph type="body" sz="quarter" idx="20" hasCustomPrompt="1"/>
          </p:nvPr>
        </p:nvSpPr>
        <p:spPr>
          <a:xfrm>
            <a:off x="690037" y="4442583"/>
            <a:ext cx="3469217" cy="1544667"/>
          </a:xfrm>
          <a:prstGeom prst="rect">
            <a:avLst/>
          </a:prstGeom>
        </p:spPr>
        <p:txBody>
          <a:bodyPr vert="horz"/>
          <a:lstStyle>
            <a:lvl1pPr marL="0" indent="0" algn="just">
              <a:lnSpc>
                <a:spcPct val="130000"/>
              </a:lnSpc>
              <a:buNone/>
              <a:defRPr sz="1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點擊可編輯文本，點擊可編輯文本點擊可編輯文本，點擊可編輯文本點擊可編輯文本點擊可編輯文本，點擊可編輯。</a:t>
            </a:r>
            <a:endParaRPr kumimoji="1" lang="zh-CN" altLang="en-US" dirty="0"/>
          </a:p>
        </p:txBody>
      </p:sp>
      <p:sp>
        <p:nvSpPr>
          <p:cNvPr id="58" name="文本占位符 48"/>
          <p:cNvSpPr>
            <a:spLocks noGrp="1"/>
          </p:cNvSpPr>
          <p:nvPr>
            <p:ph type="body" sz="quarter" idx="22" hasCustomPrompt="1"/>
          </p:nvPr>
        </p:nvSpPr>
        <p:spPr>
          <a:xfrm>
            <a:off x="4398210" y="4438449"/>
            <a:ext cx="3469217" cy="1544667"/>
          </a:xfrm>
          <a:prstGeom prst="rect">
            <a:avLst/>
          </a:prstGeom>
        </p:spPr>
        <p:txBody>
          <a:bodyPr vert="horz"/>
          <a:lstStyle>
            <a:lvl1pPr marL="0" indent="0" algn="just">
              <a:lnSpc>
                <a:spcPct val="130000"/>
              </a:lnSpc>
              <a:buNone/>
              <a:defRPr sz="1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點擊可編輯文本，點擊可編輯文本點擊可編輯文本，點擊可編輯文本點擊可編輯文本點擊可編輯文本，點擊可編輯。</a:t>
            </a:r>
            <a:endParaRPr kumimoji="1" lang="zh-CN" altLang="en-US" dirty="0"/>
          </a:p>
        </p:txBody>
      </p:sp>
      <p:sp>
        <p:nvSpPr>
          <p:cNvPr id="59" name="文本占位符 48"/>
          <p:cNvSpPr>
            <a:spLocks noGrp="1"/>
          </p:cNvSpPr>
          <p:nvPr>
            <p:ph type="body" sz="quarter" idx="23" hasCustomPrompt="1"/>
          </p:nvPr>
        </p:nvSpPr>
        <p:spPr>
          <a:xfrm>
            <a:off x="8094357" y="4442583"/>
            <a:ext cx="3469217" cy="1544667"/>
          </a:xfrm>
          <a:prstGeom prst="rect">
            <a:avLst/>
          </a:prstGeom>
        </p:spPr>
        <p:txBody>
          <a:bodyPr vert="horz"/>
          <a:lstStyle>
            <a:lvl1pPr marL="0" indent="0" algn="just">
              <a:lnSpc>
                <a:spcPct val="130000"/>
              </a:lnSpc>
              <a:buNone/>
              <a:defRPr sz="1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點擊可編輯文本，點擊可編輯文本點擊可編輯文本，點擊可編輯文本點擊可編輯文本點擊可編輯文本，點擊可編輯。</a:t>
            </a:r>
            <a:endParaRPr kumimoji="1" lang="zh-CN" altLang="en-US" dirty="0"/>
          </a:p>
        </p:txBody>
      </p:sp>
      <p:pic>
        <p:nvPicPr>
          <p:cNvPr id="26" name="Picture 3" descr="C:\Users\yellow21433\Desktop\署LOGO\FDA-finout署(部)TAIWAN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6168156"/>
            <a:ext cx="2540000" cy="47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721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四大項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 userDrawn="1"/>
        </p:nvSpPr>
        <p:spPr>
          <a:xfrm>
            <a:off x="40673" y="45993"/>
            <a:ext cx="6285987" cy="371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47" name="矩形 46"/>
          <p:cNvSpPr/>
          <p:nvPr userDrawn="1"/>
        </p:nvSpPr>
        <p:spPr>
          <a:xfrm>
            <a:off x="9124508" y="5818907"/>
            <a:ext cx="2635693" cy="819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46" name="矩形 45"/>
          <p:cNvSpPr/>
          <p:nvPr userDrawn="1"/>
        </p:nvSpPr>
        <p:spPr>
          <a:xfrm>
            <a:off x="6860092" y="5335130"/>
            <a:ext cx="4990213" cy="967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558949" y="249980"/>
            <a:ext cx="11063835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點擊此處編輯標題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558949" y="1084263"/>
            <a:ext cx="11063835" cy="4445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800">
                <a:solidFill>
                  <a:srgbClr val="7C7C7C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點擊此處編輯副標題</a:t>
            </a:r>
            <a:endParaRPr kumimoji="1" lang="zh-CN" altLang="en-US" dirty="0"/>
          </a:p>
        </p:txBody>
      </p:sp>
      <p:cxnSp>
        <p:nvCxnSpPr>
          <p:cNvPr id="28" name="直线连接符 27"/>
          <p:cNvCxnSpPr/>
          <p:nvPr userDrawn="1"/>
        </p:nvCxnSpPr>
        <p:spPr>
          <a:xfrm flipH="1" flipV="1">
            <a:off x="3524413" y="3952584"/>
            <a:ext cx="909267" cy="685946"/>
          </a:xfrm>
          <a:prstGeom prst="line">
            <a:avLst/>
          </a:prstGeom>
          <a:ln w="19050" cmpd="sng">
            <a:solidFill>
              <a:schemeClr val="accent3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线连接符 28"/>
          <p:cNvCxnSpPr/>
          <p:nvPr userDrawn="1"/>
        </p:nvCxnSpPr>
        <p:spPr>
          <a:xfrm flipH="1">
            <a:off x="558949" y="3952584"/>
            <a:ext cx="2965467" cy="0"/>
          </a:xfrm>
          <a:prstGeom prst="line">
            <a:avLst/>
          </a:prstGeom>
          <a:ln w="19050" cmpd="sng">
            <a:solidFill>
              <a:schemeClr val="accent3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泪珠形 29"/>
          <p:cNvSpPr/>
          <p:nvPr userDrawn="1"/>
        </p:nvSpPr>
        <p:spPr>
          <a:xfrm rot="10800000">
            <a:off x="6001056" y="2160147"/>
            <a:ext cx="2402209" cy="1801656"/>
          </a:xfrm>
          <a:prstGeom prst="teardrop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1" name="泪珠形 30"/>
          <p:cNvSpPr/>
          <p:nvPr userDrawn="1"/>
        </p:nvSpPr>
        <p:spPr>
          <a:xfrm>
            <a:off x="3526109" y="4010204"/>
            <a:ext cx="2402209" cy="1801656"/>
          </a:xfrm>
          <a:prstGeom prst="teardrop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2" name="泪珠形 31"/>
          <p:cNvSpPr/>
          <p:nvPr userDrawn="1"/>
        </p:nvSpPr>
        <p:spPr>
          <a:xfrm rot="16200000">
            <a:off x="6301608" y="3720639"/>
            <a:ext cx="1801656" cy="2402209"/>
          </a:xfrm>
          <a:prstGeom prst="teardrop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泪珠形 32"/>
          <p:cNvSpPr/>
          <p:nvPr userDrawn="1"/>
        </p:nvSpPr>
        <p:spPr>
          <a:xfrm rot="5400000">
            <a:off x="3824692" y="1858542"/>
            <a:ext cx="1801656" cy="2402209"/>
          </a:xfrm>
          <a:prstGeom prst="teardrop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34" name="直线连接符 33"/>
          <p:cNvCxnSpPr/>
          <p:nvPr userDrawn="1"/>
        </p:nvCxnSpPr>
        <p:spPr>
          <a:xfrm>
            <a:off x="6465460" y="5057053"/>
            <a:ext cx="1365645" cy="0"/>
          </a:xfrm>
          <a:prstGeom prst="line">
            <a:avLst/>
          </a:prstGeom>
          <a:ln w="12700" cmpd="sng">
            <a:solidFill>
              <a:srgbClr val="FFFFFF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线连接符 34"/>
          <p:cNvCxnSpPr/>
          <p:nvPr userDrawn="1"/>
        </p:nvCxnSpPr>
        <p:spPr>
          <a:xfrm>
            <a:off x="6477644" y="3334964"/>
            <a:ext cx="1365645" cy="0"/>
          </a:xfrm>
          <a:prstGeom prst="line">
            <a:avLst/>
          </a:prstGeom>
          <a:ln w="12700" cmpd="sng">
            <a:solidFill>
              <a:srgbClr val="FFFFFF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线连接符 35"/>
          <p:cNvCxnSpPr/>
          <p:nvPr userDrawn="1"/>
        </p:nvCxnSpPr>
        <p:spPr>
          <a:xfrm>
            <a:off x="4034168" y="5057053"/>
            <a:ext cx="1639381" cy="0"/>
          </a:xfrm>
          <a:prstGeom prst="line">
            <a:avLst/>
          </a:prstGeom>
          <a:ln w="12700" cmpd="sng">
            <a:solidFill>
              <a:srgbClr val="FFFFFF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线连接符 36"/>
          <p:cNvCxnSpPr/>
          <p:nvPr userDrawn="1"/>
        </p:nvCxnSpPr>
        <p:spPr>
          <a:xfrm>
            <a:off x="4161865" y="3334964"/>
            <a:ext cx="1176024" cy="0"/>
          </a:xfrm>
          <a:prstGeom prst="line">
            <a:avLst/>
          </a:prstGeom>
          <a:ln w="12700" cmpd="sng">
            <a:solidFill>
              <a:srgbClr val="FFFFFF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线连接符 37"/>
          <p:cNvCxnSpPr/>
          <p:nvPr userDrawn="1"/>
        </p:nvCxnSpPr>
        <p:spPr>
          <a:xfrm flipH="1">
            <a:off x="3335989" y="3104052"/>
            <a:ext cx="825881" cy="685946"/>
          </a:xfrm>
          <a:prstGeom prst="line">
            <a:avLst/>
          </a:prstGeom>
          <a:ln w="19050" cmpd="sng">
            <a:solidFill>
              <a:srgbClr val="F79646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线连接符 38"/>
          <p:cNvCxnSpPr/>
          <p:nvPr userDrawn="1"/>
        </p:nvCxnSpPr>
        <p:spPr>
          <a:xfrm flipH="1">
            <a:off x="558805" y="3789998"/>
            <a:ext cx="2777185" cy="0"/>
          </a:xfrm>
          <a:prstGeom prst="line">
            <a:avLst/>
          </a:prstGeom>
          <a:ln w="19050" cmpd="sng">
            <a:solidFill>
              <a:srgbClr val="F79646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线连接符 39"/>
          <p:cNvCxnSpPr/>
          <p:nvPr userDrawn="1"/>
        </p:nvCxnSpPr>
        <p:spPr>
          <a:xfrm rot="10800000" flipH="1">
            <a:off x="8030406" y="3952584"/>
            <a:ext cx="825881" cy="685946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线连接符 40"/>
          <p:cNvCxnSpPr/>
          <p:nvPr userDrawn="1"/>
        </p:nvCxnSpPr>
        <p:spPr>
          <a:xfrm>
            <a:off x="8856283" y="3952584"/>
            <a:ext cx="2766500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线连接符 41"/>
          <p:cNvCxnSpPr/>
          <p:nvPr userDrawn="1"/>
        </p:nvCxnSpPr>
        <p:spPr>
          <a:xfrm>
            <a:off x="7943347" y="3104052"/>
            <a:ext cx="909268" cy="685946"/>
          </a:xfrm>
          <a:prstGeom prst="line">
            <a:avLst/>
          </a:prstGeom>
          <a:ln w="19050" cmpd="sng">
            <a:solidFill>
              <a:schemeClr val="accent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线连接符 42"/>
          <p:cNvCxnSpPr/>
          <p:nvPr userDrawn="1"/>
        </p:nvCxnSpPr>
        <p:spPr>
          <a:xfrm>
            <a:off x="8852611" y="3789998"/>
            <a:ext cx="2770172" cy="0"/>
          </a:xfrm>
          <a:prstGeom prst="line">
            <a:avLst/>
          </a:prstGeom>
          <a:ln w="19050" cmpd="sng">
            <a:solidFill>
              <a:schemeClr val="accent2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文本占位符 56"/>
          <p:cNvSpPr>
            <a:spLocks noGrp="1"/>
          </p:cNvSpPr>
          <p:nvPr>
            <p:ph type="body" sz="quarter" idx="16" hasCustomPrompt="1"/>
          </p:nvPr>
        </p:nvSpPr>
        <p:spPr>
          <a:xfrm>
            <a:off x="558803" y="4099548"/>
            <a:ext cx="2639484" cy="1763713"/>
          </a:xfrm>
          <a:prstGeom prst="rect">
            <a:avLst/>
          </a:prstGeom>
        </p:spPr>
        <p:txBody>
          <a:bodyPr vert="horz"/>
          <a:lstStyle>
            <a:lvl1pPr marL="285744" marR="0" indent="-285744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charset="2"/>
              <a:buChar char="l"/>
              <a:tabLst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可編輯文本可編輯文本可編輯文本。</a:t>
            </a:r>
            <a:endParaRPr kumimoji="1" lang="en-US" altLang="zh-TW" dirty="0"/>
          </a:p>
          <a:p>
            <a:pPr lvl="0"/>
            <a:endParaRPr kumimoji="1" lang="en-US" altLang="zh-TW" dirty="0"/>
          </a:p>
          <a:p>
            <a:pPr lvl="0"/>
            <a:endParaRPr kumimoji="1" lang="en-US" altLang="zh-TW" dirty="0"/>
          </a:p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charset="2"/>
              <a:buChar char="l"/>
              <a:tabLst/>
              <a:defRPr/>
            </a:pPr>
            <a:endParaRPr kumimoji="1" lang="en-US" altLang="zh-TW" dirty="0"/>
          </a:p>
          <a:p>
            <a:pPr lvl="0"/>
            <a:endParaRPr kumimoji="1" lang="zh-TW" altLang="en-US" dirty="0"/>
          </a:p>
        </p:txBody>
      </p:sp>
      <p:sp>
        <p:nvSpPr>
          <p:cNvPr id="60" name="文本占位符 59"/>
          <p:cNvSpPr>
            <a:spLocks noGrp="1"/>
          </p:cNvSpPr>
          <p:nvPr>
            <p:ph type="body" sz="quarter" idx="17" hasCustomPrompt="1"/>
          </p:nvPr>
        </p:nvSpPr>
        <p:spPr>
          <a:xfrm>
            <a:off x="558803" y="1913319"/>
            <a:ext cx="2639484" cy="1763713"/>
          </a:xfrm>
          <a:prstGeom prst="rect">
            <a:avLst/>
          </a:prstGeom>
        </p:spPr>
        <p:txBody>
          <a:bodyPr vert="horz"/>
          <a:lstStyle>
            <a:lvl1pPr marL="342891" indent="-342891">
              <a:buClr>
                <a:schemeClr val="accent1"/>
              </a:buClr>
              <a:buFont typeface="Wingdings" charset="2"/>
              <a:buChar char="l"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可編輯文本可編輯文本可編輯文本。</a:t>
            </a:r>
            <a:endParaRPr kumimoji="1" lang="zh-CN" altLang="en-US" dirty="0"/>
          </a:p>
        </p:txBody>
      </p:sp>
      <p:sp>
        <p:nvSpPr>
          <p:cNvPr id="63" name="文本占位符 62"/>
          <p:cNvSpPr>
            <a:spLocks noGrp="1"/>
          </p:cNvSpPr>
          <p:nvPr>
            <p:ph type="body" sz="quarter" idx="18" hasCustomPrompt="1"/>
          </p:nvPr>
        </p:nvSpPr>
        <p:spPr>
          <a:xfrm>
            <a:off x="8983299" y="1912938"/>
            <a:ext cx="2639484" cy="1763712"/>
          </a:xfrm>
          <a:prstGeom prst="rect">
            <a:avLst/>
          </a:prstGeom>
        </p:spPr>
        <p:txBody>
          <a:bodyPr vert="horz"/>
          <a:lstStyle>
            <a:lvl1pPr marL="342891" indent="-342891">
              <a:buClr>
                <a:schemeClr val="accent2"/>
              </a:buClr>
              <a:buFont typeface="Wingdings" charset="2"/>
              <a:buChar char="l"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可編輯文本可編輯文本可編輯文本。</a:t>
            </a:r>
            <a:endParaRPr kumimoji="1" lang="zh-CN" altLang="en-US" dirty="0"/>
          </a:p>
        </p:txBody>
      </p:sp>
      <p:sp>
        <p:nvSpPr>
          <p:cNvPr id="65" name="文本占位符 64"/>
          <p:cNvSpPr>
            <a:spLocks noGrp="1"/>
          </p:cNvSpPr>
          <p:nvPr>
            <p:ph type="body" sz="quarter" idx="19" hasCustomPrompt="1"/>
          </p:nvPr>
        </p:nvSpPr>
        <p:spPr>
          <a:xfrm>
            <a:off x="8983135" y="4099544"/>
            <a:ext cx="2639484" cy="1763712"/>
          </a:xfrm>
          <a:prstGeom prst="rect">
            <a:avLst/>
          </a:prstGeom>
        </p:spPr>
        <p:txBody>
          <a:bodyPr vert="horz"/>
          <a:lstStyle>
            <a:lvl1pPr marL="342891" indent="-342891">
              <a:buClr>
                <a:schemeClr val="accent4"/>
              </a:buClr>
              <a:buFont typeface="Wingdings" charset="2"/>
              <a:buChar char="l"/>
              <a:defRPr sz="1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zh-TW" altLang="en-US" dirty="0"/>
              <a:t>可編輯文本可編輯文本可編輯文本。</a:t>
            </a:r>
            <a:endParaRPr kumimoji="1" lang="zh-CN" altLang="en-US" dirty="0"/>
          </a:p>
        </p:txBody>
      </p:sp>
      <p:sp>
        <p:nvSpPr>
          <p:cNvPr id="26" name="文本占位符 22"/>
          <p:cNvSpPr>
            <a:spLocks noGrp="1"/>
          </p:cNvSpPr>
          <p:nvPr>
            <p:ph type="body" sz="quarter" idx="11" hasCustomPrompt="1"/>
          </p:nvPr>
        </p:nvSpPr>
        <p:spPr>
          <a:xfrm>
            <a:off x="4034169" y="2891379"/>
            <a:ext cx="1479999" cy="45571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="0" i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可編輯</a:t>
            </a:r>
          </a:p>
        </p:txBody>
      </p:sp>
      <p:sp>
        <p:nvSpPr>
          <p:cNvPr id="27" name="文本占位符 22"/>
          <p:cNvSpPr>
            <a:spLocks noGrp="1"/>
          </p:cNvSpPr>
          <p:nvPr>
            <p:ph type="body" sz="quarter" idx="20" hasCustomPrompt="1"/>
          </p:nvPr>
        </p:nvSpPr>
        <p:spPr>
          <a:xfrm>
            <a:off x="4034169" y="4601337"/>
            <a:ext cx="1479999" cy="45571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="0" i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可編輯</a:t>
            </a:r>
          </a:p>
        </p:txBody>
      </p:sp>
      <p:sp>
        <p:nvSpPr>
          <p:cNvPr id="44" name="文本占位符 22"/>
          <p:cNvSpPr>
            <a:spLocks noGrp="1"/>
          </p:cNvSpPr>
          <p:nvPr>
            <p:ph type="body" sz="quarter" idx="21" hasCustomPrompt="1"/>
          </p:nvPr>
        </p:nvSpPr>
        <p:spPr>
          <a:xfrm>
            <a:off x="6351109" y="2891379"/>
            <a:ext cx="1479999" cy="45571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="0" i="0">
                <a:solidFill>
                  <a:srgbClr val="FFFFFF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可編輯</a:t>
            </a:r>
          </a:p>
        </p:txBody>
      </p:sp>
      <p:sp>
        <p:nvSpPr>
          <p:cNvPr id="45" name="文本占位符 22"/>
          <p:cNvSpPr>
            <a:spLocks noGrp="1"/>
          </p:cNvSpPr>
          <p:nvPr>
            <p:ph type="body" sz="quarter" idx="22" hasCustomPrompt="1"/>
          </p:nvPr>
        </p:nvSpPr>
        <p:spPr>
          <a:xfrm>
            <a:off x="6351109" y="4601337"/>
            <a:ext cx="1479999" cy="455716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可編輯</a:t>
            </a:r>
          </a:p>
        </p:txBody>
      </p:sp>
      <p:pic>
        <p:nvPicPr>
          <p:cNvPr id="48" name="Picture 3" descr="C:\Users\yellow21433\Desktop\署LOGO\FDA-finout署(部)TAIWAN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6168156"/>
            <a:ext cx="2540000" cy="47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680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時間軸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 userDrawn="1"/>
        </p:nvSpPr>
        <p:spPr>
          <a:xfrm>
            <a:off x="40673" y="45993"/>
            <a:ext cx="6285987" cy="371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38" name="矩形 37"/>
          <p:cNvSpPr/>
          <p:nvPr userDrawn="1"/>
        </p:nvSpPr>
        <p:spPr>
          <a:xfrm>
            <a:off x="9124508" y="5818907"/>
            <a:ext cx="2635693" cy="819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37" name="矩形 36"/>
          <p:cNvSpPr/>
          <p:nvPr userDrawn="1"/>
        </p:nvSpPr>
        <p:spPr>
          <a:xfrm>
            <a:off x="6860092" y="5346465"/>
            <a:ext cx="4990213" cy="967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558949" y="249980"/>
            <a:ext cx="11063835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點擊此處編輯標題</a:t>
            </a:r>
            <a:endParaRPr kumimoji="1" lang="zh-CN" altLang="en-US" dirty="0"/>
          </a:p>
        </p:txBody>
      </p:sp>
      <p:cxnSp>
        <p:nvCxnSpPr>
          <p:cNvPr id="4" name="直线连接符 3"/>
          <p:cNvCxnSpPr/>
          <p:nvPr userDrawn="1"/>
        </p:nvCxnSpPr>
        <p:spPr>
          <a:xfrm>
            <a:off x="1020573" y="4071981"/>
            <a:ext cx="0" cy="1978879"/>
          </a:xfrm>
          <a:prstGeom prst="line">
            <a:avLst/>
          </a:prstGeom>
          <a:ln w="19050" cmpd="sng">
            <a:solidFill>
              <a:srgbClr val="F1772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线连接符 6"/>
          <p:cNvCxnSpPr/>
          <p:nvPr userDrawn="1"/>
        </p:nvCxnSpPr>
        <p:spPr>
          <a:xfrm flipH="1">
            <a:off x="4708443" y="4071981"/>
            <a:ext cx="12700" cy="1978879"/>
          </a:xfrm>
          <a:prstGeom prst="line">
            <a:avLst/>
          </a:prstGeom>
          <a:ln w="19050" cmpd="sng">
            <a:solidFill>
              <a:srgbClr val="F1772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等腰三角形 7"/>
          <p:cNvSpPr/>
          <p:nvPr userDrawn="1"/>
        </p:nvSpPr>
        <p:spPr>
          <a:xfrm rot="5400000">
            <a:off x="4693503" y="4327143"/>
            <a:ext cx="268941" cy="239060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9" name="直线连接符 8"/>
          <p:cNvCxnSpPr/>
          <p:nvPr userDrawn="1"/>
        </p:nvCxnSpPr>
        <p:spPr>
          <a:xfrm>
            <a:off x="7127836" y="1555755"/>
            <a:ext cx="0" cy="2306633"/>
          </a:xfrm>
          <a:prstGeom prst="line">
            <a:avLst/>
          </a:prstGeom>
          <a:ln w="19050" cmpd="sng">
            <a:solidFill>
              <a:srgbClr val="F1772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 userDrawn="1"/>
        </p:nvSpPr>
        <p:spPr>
          <a:xfrm>
            <a:off x="1000033" y="3862383"/>
            <a:ext cx="1103955" cy="2283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2103988" y="3862383"/>
            <a:ext cx="2617152" cy="2283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721139" y="3862383"/>
            <a:ext cx="2394068" cy="22837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等腰三角形 25"/>
          <p:cNvSpPr/>
          <p:nvPr userDrawn="1"/>
        </p:nvSpPr>
        <p:spPr>
          <a:xfrm rot="5400000">
            <a:off x="7100270" y="1280964"/>
            <a:ext cx="268941" cy="239060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等腰三角形 61"/>
          <p:cNvSpPr/>
          <p:nvPr userDrawn="1"/>
        </p:nvSpPr>
        <p:spPr>
          <a:xfrm rot="5400000">
            <a:off x="9258309" y="1719288"/>
            <a:ext cx="228377" cy="4514577"/>
          </a:xfrm>
          <a:custGeom>
            <a:avLst/>
            <a:gdLst/>
            <a:ahLst/>
            <a:cxnLst/>
            <a:rect l="l" t="t" r="r" b="b"/>
            <a:pathLst>
              <a:path w="228377" h="3548951">
                <a:moveTo>
                  <a:pt x="0" y="3548951"/>
                </a:moveTo>
                <a:lnTo>
                  <a:pt x="0" y="163018"/>
                </a:lnTo>
                <a:lnTo>
                  <a:pt x="4" y="163018"/>
                </a:lnTo>
                <a:lnTo>
                  <a:pt x="114191" y="0"/>
                </a:lnTo>
                <a:lnTo>
                  <a:pt x="228377" y="163018"/>
                </a:lnTo>
                <a:lnTo>
                  <a:pt x="228372" y="163018"/>
                </a:lnTo>
                <a:lnTo>
                  <a:pt x="228372" y="3548951"/>
                </a:lnTo>
                <a:close/>
              </a:path>
            </a:pathLst>
          </a:custGeom>
          <a:solidFill>
            <a:srgbClr val="31AF9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" name="椭圆 33"/>
          <p:cNvSpPr/>
          <p:nvPr userDrawn="1"/>
        </p:nvSpPr>
        <p:spPr>
          <a:xfrm flipV="1">
            <a:off x="1480707" y="5267834"/>
            <a:ext cx="135784" cy="10183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5" name="椭圆 34"/>
          <p:cNvSpPr/>
          <p:nvPr userDrawn="1"/>
        </p:nvSpPr>
        <p:spPr>
          <a:xfrm flipV="1">
            <a:off x="1480707" y="5533214"/>
            <a:ext cx="135784" cy="10183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椭圆 35"/>
          <p:cNvSpPr/>
          <p:nvPr userDrawn="1"/>
        </p:nvSpPr>
        <p:spPr>
          <a:xfrm flipV="1">
            <a:off x="1480707" y="5785956"/>
            <a:ext cx="135784" cy="10183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" name="椭圆 38"/>
          <p:cNvSpPr/>
          <p:nvPr userDrawn="1"/>
        </p:nvSpPr>
        <p:spPr>
          <a:xfrm flipV="1">
            <a:off x="2756124" y="2168233"/>
            <a:ext cx="135784" cy="10183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3" name="等腰三角形 52"/>
          <p:cNvSpPr/>
          <p:nvPr userDrawn="1"/>
        </p:nvSpPr>
        <p:spPr>
          <a:xfrm rot="5400000">
            <a:off x="985096" y="4327143"/>
            <a:ext cx="268941" cy="239060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55" name="直线连接符 54"/>
          <p:cNvCxnSpPr/>
          <p:nvPr userDrawn="1"/>
        </p:nvCxnSpPr>
        <p:spPr>
          <a:xfrm>
            <a:off x="2102405" y="1555755"/>
            <a:ext cx="0" cy="2306633"/>
          </a:xfrm>
          <a:prstGeom prst="line">
            <a:avLst/>
          </a:prstGeom>
          <a:ln w="19050" cmpd="sng">
            <a:solidFill>
              <a:srgbClr val="F1772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等腰三角形 55"/>
          <p:cNvSpPr/>
          <p:nvPr userDrawn="1"/>
        </p:nvSpPr>
        <p:spPr>
          <a:xfrm rot="5400000">
            <a:off x="2074839" y="1280964"/>
            <a:ext cx="268941" cy="239060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6" name="文本占位符 65"/>
          <p:cNvSpPr>
            <a:spLocks noGrp="1"/>
          </p:cNvSpPr>
          <p:nvPr>
            <p:ph type="body" sz="quarter" idx="16" hasCustomPrompt="1"/>
          </p:nvPr>
        </p:nvSpPr>
        <p:spPr>
          <a:xfrm>
            <a:off x="2344977" y="1237456"/>
            <a:ext cx="4070351" cy="6365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點擊編輯項目標題</a:t>
            </a:r>
            <a:endParaRPr kumimoji="1" lang="zh-CN" altLang="en-US" dirty="0"/>
          </a:p>
        </p:txBody>
      </p:sp>
      <p:sp>
        <p:nvSpPr>
          <p:cNvPr id="67" name="文本占位符 65"/>
          <p:cNvSpPr>
            <a:spLocks noGrp="1"/>
          </p:cNvSpPr>
          <p:nvPr>
            <p:ph type="body" sz="quarter" idx="17" hasCustomPrompt="1"/>
          </p:nvPr>
        </p:nvSpPr>
        <p:spPr>
          <a:xfrm>
            <a:off x="7354270" y="1237456"/>
            <a:ext cx="4070351" cy="6365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點擊編輯項目標題</a:t>
            </a:r>
            <a:endParaRPr kumimoji="1" lang="zh-CN" altLang="en-US" dirty="0"/>
          </a:p>
        </p:txBody>
      </p:sp>
      <p:sp>
        <p:nvSpPr>
          <p:cNvPr id="68" name="文本占位符 65"/>
          <p:cNvSpPr>
            <a:spLocks noGrp="1"/>
          </p:cNvSpPr>
          <p:nvPr>
            <p:ph type="body" sz="quarter" idx="18" hasCustomPrompt="1"/>
          </p:nvPr>
        </p:nvSpPr>
        <p:spPr>
          <a:xfrm>
            <a:off x="1239095" y="4262847"/>
            <a:ext cx="3348308" cy="6365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點擊編輯項目標題</a:t>
            </a:r>
            <a:endParaRPr kumimoji="1" lang="zh-CN" altLang="en-US" dirty="0"/>
          </a:p>
        </p:txBody>
      </p:sp>
      <p:sp>
        <p:nvSpPr>
          <p:cNvPr id="69" name="文本占位符 65"/>
          <p:cNvSpPr>
            <a:spLocks noGrp="1"/>
          </p:cNvSpPr>
          <p:nvPr>
            <p:ph type="body" sz="quarter" idx="19" hasCustomPrompt="1"/>
          </p:nvPr>
        </p:nvSpPr>
        <p:spPr>
          <a:xfrm>
            <a:off x="4947499" y="4262847"/>
            <a:ext cx="4275100" cy="6365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點擊編輯項目標題</a:t>
            </a:r>
            <a:endParaRPr kumimoji="1" lang="zh-CN" altLang="en-US" dirty="0"/>
          </a:p>
        </p:txBody>
      </p:sp>
      <p:sp>
        <p:nvSpPr>
          <p:cNvPr id="75" name="文本占位符 74"/>
          <p:cNvSpPr>
            <a:spLocks noGrp="1"/>
          </p:cNvSpPr>
          <p:nvPr>
            <p:ph type="body" sz="quarter" idx="20" hasCustomPrompt="1"/>
          </p:nvPr>
        </p:nvSpPr>
        <p:spPr>
          <a:xfrm>
            <a:off x="2345270" y="1874098"/>
            <a:ext cx="4070351" cy="1144587"/>
          </a:xfrm>
          <a:prstGeom prst="rect">
            <a:avLst/>
          </a:prstGeom>
        </p:spPr>
        <p:txBody>
          <a:bodyPr vert="horz"/>
          <a:lstStyle>
            <a:lvl1pPr marL="342891" indent="-342891">
              <a:buClr>
                <a:schemeClr val="accent2"/>
              </a:buClr>
              <a:buFont typeface="Wingdings" charset="2"/>
              <a:buChar char="l"/>
              <a:defRPr sz="12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點擊編輯（可放項目補充資料），依項目強調重點不同，顏色可換成橘色。</a:t>
            </a:r>
            <a:endParaRPr kumimoji="1" lang="zh-CN" altLang="en-US" dirty="0"/>
          </a:p>
        </p:txBody>
      </p:sp>
      <p:sp>
        <p:nvSpPr>
          <p:cNvPr id="81" name="文本占位符 74"/>
          <p:cNvSpPr>
            <a:spLocks noGrp="1"/>
          </p:cNvSpPr>
          <p:nvPr>
            <p:ph type="body" sz="quarter" idx="24" hasCustomPrompt="1"/>
          </p:nvPr>
        </p:nvSpPr>
        <p:spPr>
          <a:xfrm>
            <a:off x="7354270" y="1874098"/>
            <a:ext cx="4070351" cy="1144587"/>
          </a:xfrm>
          <a:prstGeom prst="rect">
            <a:avLst/>
          </a:prstGeom>
        </p:spPr>
        <p:txBody>
          <a:bodyPr vert="horz"/>
          <a:lstStyle>
            <a:lvl1pPr marL="342891" indent="-342891">
              <a:buClr>
                <a:schemeClr val="accent2"/>
              </a:buClr>
              <a:buFont typeface="Wingdings" charset="2"/>
              <a:buChar char="l"/>
              <a:defRPr sz="12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點擊編輯（可放項目補充資料），依項目強調重點不同，顏色可換成橘色。</a:t>
            </a:r>
            <a:endParaRPr kumimoji="1" lang="zh-CN" altLang="en-US" dirty="0"/>
          </a:p>
        </p:txBody>
      </p:sp>
      <p:sp>
        <p:nvSpPr>
          <p:cNvPr id="82" name="文本占位符 74"/>
          <p:cNvSpPr>
            <a:spLocks noGrp="1"/>
          </p:cNvSpPr>
          <p:nvPr>
            <p:ph type="body" sz="quarter" idx="25" hasCustomPrompt="1"/>
          </p:nvPr>
        </p:nvSpPr>
        <p:spPr>
          <a:xfrm>
            <a:off x="4947503" y="4906273"/>
            <a:ext cx="4275100" cy="1144587"/>
          </a:xfrm>
          <a:prstGeom prst="rect">
            <a:avLst/>
          </a:prstGeom>
        </p:spPr>
        <p:txBody>
          <a:bodyPr vert="horz"/>
          <a:lstStyle>
            <a:lvl1pPr marL="342891" indent="-342891">
              <a:buClr>
                <a:schemeClr val="accent2"/>
              </a:buClr>
              <a:buFont typeface="Wingdings" charset="2"/>
              <a:buChar char="l"/>
              <a:defRPr sz="12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點擊編輯（可放項目補充資料），依項目強調重點不同，顏色可換成橘色。</a:t>
            </a:r>
            <a:endParaRPr kumimoji="1" lang="zh-CN" altLang="en-US" dirty="0"/>
          </a:p>
        </p:txBody>
      </p:sp>
      <p:sp>
        <p:nvSpPr>
          <p:cNvPr id="83" name="文本占位符 74"/>
          <p:cNvSpPr>
            <a:spLocks noGrp="1"/>
          </p:cNvSpPr>
          <p:nvPr>
            <p:ph type="body" sz="quarter" idx="26" hasCustomPrompt="1"/>
          </p:nvPr>
        </p:nvSpPr>
        <p:spPr>
          <a:xfrm>
            <a:off x="1239095" y="4900317"/>
            <a:ext cx="3348308" cy="1144587"/>
          </a:xfrm>
          <a:prstGeom prst="rect">
            <a:avLst/>
          </a:prstGeom>
        </p:spPr>
        <p:txBody>
          <a:bodyPr vert="horz"/>
          <a:lstStyle>
            <a:lvl1pPr marL="342891" indent="-342891">
              <a:buClr>
                <a:schemeClr val="accent2"/>
              </a:buClr>
              <a:buFont typeface="Wingdings" charset="2"/>
              <a:buChar char="l"/>
              <a:defRPr sz="12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點擊編輯（可放項目補充資料），依項目強調重點不同，顏色可換成橘色。</a:t>
            </a:r>
            <a:endParaRPr kumimoji="1" lang="zh-CN" altLang="en-US" dirty="0"/>
          </a:p>
        </p:txBody>
      </p:sp>
      <p:sp>
        <p:nvSpPr>
          <p:cNvPr id="87" name="文本占位符 86"/>
          <p:cNvSpPr>
            <a:spLocks noGrp="1"/>
          </p:cNvSpPr>
          <p:nvPr>
            <p:ph type="body" sz="quarter" idx="27" hasCustomPrompt="1"/>
          </p:nvPr>
        </p:nvSpPr>
        <p:spPr>
          <a:xfrm>
            <a:off x="8358301" y="3236016"/>
            <a:ext cx="3081867" cy="5640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可編輯時間軸補充文字，可水平移動</a:t>
            </a:r>
            <a:endParaRPr kumimoji="1" lang="zh-CN" altLang="en-US" dirty="0"/>
          </a:p>
        </p:txBody>
      </p:sp>
      <p:sp>
        <p:nvSpPr>
          <p:cNvPr id="88" name="文本占位符 86"/>
          <p:cNvSpPr>
            <a:spLocks noGrp="1"/>
          </p:cNvSpPr>
          <p:nvPr>
            <p:ph type="body" sz="quarter" idx="28" hasCustomPrompt="1"/>
          </p:nvPr>
        </p:nvSpPr>
        <p:spPr>
          <a:xfrm>
            <a:off x="2346856" y="2995950"/>
            <a:ext cx="1004033" cy="461665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24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/>
              <a:t>103</a:t>
            </a:r>
            <a:endParaRPr kumimoji="1" lang="zh-CN" altLang="en-US" dirty="0"/>
          </a:p>
        </p:txBody>
      </p:sp>
      <p:sp>
        <p:nvSpPr>
          <p:cNvPr id="89" name="文本占位符 86"/>
          <p:cNvSpPr>
            <a:spLocks noGrp="1"/>
          </p:cNvSpPr>
          <p:nvPr>
            <p:ph type="body" sz="quarter" idx="29" hasCustomPrompt="1"/>
          </p:nvPr>
        </p:nvSpPr>
        <p:spPr>
          <a:xfrm>
            <a:off x="2346856" y="3459401"/>
            <a:ext cx="1004033" cy="316605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/>
              <a:t>04/24</a:t>
            </a:r>
            <a:endParaRPr kumimoji="1" lang="zh-CN" altLang="en-US" dirty="0"/>
          </a:p>
        </p:txBody>
      </p:sp>
      <p:sp>
        <p:nvSpPr>
          <p:cNvPr id="90" name="文本占位符 86"/>
          <p:cNvSpPr>
            <a:spLocks noGrp="1"/>
          </p:cNvSpPr>
          <p:nvPr>
            <p:ph type="body" sz="quarter" idx="30" hasCustomPrompt="1"/>
          </p:nvPr>
        </p:nvSpPr>
        <p:spPr>
          <a:xfrm>
            <a:off x="4721144" y="3459401"/>
            <a:ext cx="1004033" cy="316605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/>
              <a:t>10/16</a:t>
            </a:r>
            <a:endParaRPr kumimoji="1" lang="zh-CN" altLang="en-US" dirty="0"/>
          </a:p>
        </p:txBody>
      </p:sp>
      <p:sp>
        <p:nvSpPr>
          <p:cNvPr id="91" name="文本占位符 86"/>
          <p:cNvSpPr>
            <a:spLocks noGrp="1"/>
          </p:cNvSpPr>
          <p:nvPr>
            <p:ph type="body" sz="quarter" idx="31" hasCustomPrompt="1"/>
          </p:nvPr>
        </p:nvSpPr>
        <p:spPr>
          <a:xfrm>
            <a:off x="7354270" y="2995950"/>
            <a:ext cx="1004033" cy="461665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24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/>
              <a:t>104</a:t>
            </a:r>
            <a:endParaRPr kumimoji="1" lang="zh-CN" altLang="en-US" dirty="0"/>
          </a:p>
        </p:txBody>
      </p:sp>
      <p:sp>
        <p:nvSpPr>
          <p:cNvPr id="92" name="文本占位符 86"/>
          <p:cNvSpPr>
            <a:spLocks noGrp="1"/>
          </p:cNvSpPr>
          <p:nvPr>
            <p:ph type="body" sz="quarter" idx="32" hasCustomPrompt="1"/>
          </p:nvPr>
        </p:nvSpPr>
        <p:spPr>
          <a:xfrm>
            <a:off x="7354270" y="3459401"/>
            <a:ext cx="1004033" cy="316605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/>
              <a:t>06/18</a:t>
            </a:r>
            <a:endParaRPr kumimoji="1" lang="zh-CN" altLang="en-US" dirty="0"/>
          </a:p>
        </p:txBody>
      </p:sp>
      <p:sp>
        <p:nvSpPr>
          <p:cNvPr id="93" name="文本占位符 86"/>
          <p:cNvSpPr>
            <a:spLocks noGrp="1"/>
          </p:cNvSpPr>
          <p:nvPr>
            <p:ph type="body" sz="quarter" idx="33" hasCustomPrompt="1"/>
          </p:nvPr>
        </p:nvSpPr>
        <p:spPr>
          <a:xfrm>
            <a:off x="1020577" y="2995950"/>
            <a:ext cx="1004033" cy="461665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24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/>
              <a:t>102</a:t>
            </a:r>
            <a:endParaRPr kumimoji="1" lang="zh-CN" altLang="en-US" dirty="0"/>
          </a:p>
        </p:txBody>
      </p:sp>
      <p:sp>
        <p:nvSpPr>
          <p:cNvPr id="94" name="文本占位符 86"/>
          <p:cNvSpPr>
            <a:spLocks noGrp="1"/>
          </p:cNvSpPr>
          <p:nvPr>
            <p:ph type="body" sz="quarter" idx="34" hasCustomPrompt="1"/>
          </p:nvPr>
        </p:nvSpPr>
        <p:spPr>
          <a:xfrm>
            <a:off x="1020577" y="3459401"/>
            <a:ext cx="1004033" cy="316605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/>
              <a:t>12/03</a:t>
            </a:r>
            <a:endParaRPr kumimoji="1" lang="zh-CN" altLang="en-US" dirty="0"/>
          </a:p>
        </p:txBody>
      </p:sp>
      <p:sp>
        <p:nvSpPr>
          <p:cNvPr id="100" name="竖排文本占位符 99"/>
          <p:cNvSpPr>
            <a:spLocks noGrp="1"/>
          </p:cNvSpPr>
          <p:nvPr>
            <p:ph type="body" orient="vert" sz="quarter" idx="35" hasCustomPrompt="1"/>
          </p:nvPr>
        </p:nvSpPr>
        <p:spPr>
          <a:xfrm>
            <a:off x="361951" y="2847996"/>
            <a:ext cx="510116" cy="965654"/>
          </a:xfrm>
          <a:prstGeom prst="rect">
            <a:avLst/>
          </a:prstGeom>
        </p:spPr>
        <p:txBody>
          <a:bodyPr vert="eaVert" anchor="ctr" anchorCtr="1"/>
          <a:lstStyle>
            <a:lvl1pPr marL="0" indent="0">
              <a:buNone/>
              <a:defRPr sz="1600" b="0" i="0">
                <a:solidFill>
                  <a:srgbClr val="F1772B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4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</a:lstStyle>
          <a:p>
            <a:pPr lvl="0"/>
            <a:r>
              <a:rPr kumimoji="1" lang="zh-TW" altLang="en-US" dirty="0"/>
              <a:t>公告日期</a:t>
            </a:r>
            <a:endParaRPr kumimoji="1" lang="zh-CN" altLang="en-US" dirty="0"/>
          </a:p>
        </p:txBody>
      </p:sp>
      <p:pic>
        <p:nvPicPr>
          <p:cNvPr id="40" name="Picture 3" descr="C:\Users\yellow21433\Desktop\署LOGO\FDA-finout署(部)TAIWAN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6168156"/>
            <a:ext cx="2540000" cy="47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30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時間軸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 userDrawn="1"/>
        </p:nvSpPr>
        <p:spPr>
          <a:xfrm>
            <a:off x="40673" y="45993"/>
            <a:ext cx="6285987" cy="371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35" name="矩形 34"/>
          <p:cNvSpPr/>
          <p:nvPr userDrawn="1"/>
        </p:nvSpPr>
        <p:spPr>
          <a:xfrm>
            <a:off x="9124508" y="5818907"/>
            <a:ext cx="2635693" cy="819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34" name="矩形 33"/>
          <p:cNvSpPr/>
          <p:nvPr userDrawn="1"/>
        </p:nvSpPr>
        <p:spPr>
          <a:xfrm>
            <a:off x="6860092" y="5335130"/>
            <a:ext cx="4990213" cy="967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cxnSp>
        <p:nvCxnSpPr>
          <p:cNvPr id="41" name="直线连接符 40"/>
          <p:cNvCxnSpPr/>
          <p:nvPr userDrawn="1"/>
        </p:nvCxnSpPr>
        <p:spPr>
          <a:xfrm flipH="1" flipV="1">
            <a:off x="772664" y="1534071"/>
            <a:ext cx="5235629" cy="17404"/>
          </a:xfrm>
          <a:prstGeom prst="line">
            <a:avLst/>
          </a:prstGeom>
          <a:ln w="19050" cmpd="sng">
            <a:solidFill>
              <a:srgbClr val="F1772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558949" y="249980"/>
            <a:ext cx="11063835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點擊此處編輯標題</a:t>
            </a:r>
            <a:endParaRPr kumimoji="1" lang="zh-CN" altLang="en-US" dirty="0"/>
          </a:p>
        </p:txBody>
      </p:sp>
      <p:cxnSp>
        <p:nvCxnSpPr>
          <p:cNvPr id="9" name="直线连接符 8"/>
          <p:cNvCxnSpPr/>
          <p:nvPr userDrawn="1"/>
        </p:nvCxnSpPr>
        <p:spPr>
          <a:xfrm flipH="1" flipV="1">
            <a:off x="6062109" y="2008853"/>
            <a:ext cx="5292648" cy="50472"/>
          </a:xfrm>
          <a:prstGeom prst="line">
            <a:avLst/>
          </a:prstGeom>
          <a:ln w="19050" cmpd="sng">
            <a:solidFill>
              <a:srgbClr val="F1772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 userDrawn="1"/>
        </p:nvSpPr>
        <p:spPr>
          <a:xfrm rot="5400000">
            <a:off x="5936097" y="1614975"/>
            <a:ext cx="448895" cy="30449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矩形 11"/>
          <p:cNvSpPr/>
          <p:nvPr userDrawn="1"/>
        </p:nvSpPr>
        <p:spPr>
          <a:xfrm rot="5400000">
            <a:off x="5657214" y="2342758"/>
            <a:ext cx="1006661" cy="30449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 userDrawn="1"/>
        </p:nvSpPr>
        <p:spPr>
          <a:xfrm rot="5400000">
            <a:off x="5656591" y="3350040"/>
            <a:ext cx="1007907" cy="3044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9" name="等腰三角形 61"/>
          <p:cNvSpPr/>
          <p:nvPr userDrawn="1"/>
        </p:nvSpPr>
        <p:spPr>
          <a:xfrm rot="10800000">
            <a:off x="6008294" y="4006236"/>
            <a:ext cx="304497" cy="2209452"/>
          </a:xfrm>
          <a:custGeom>
            <a:avLst/>
            <a:gdLst/>
            <a:ahLst/>
            <a:cxnLst/>
            <a:rect l="l" t="t" r="r" b="b"/>
            <a:pathLst>
              <a:path w="228377" h="3548951">
                <a:moveTo>
                  <a:pt x="0" y="3548951"/>
                </a:moveTo>
                <a:lnTo>
                  <a:pt x="0" y="163018"/>
                </a:lnTo>
                <a:lnTo>
                  <a:pt x="4" y="163018"/>
                </a:lnTo>
                <a:lnTo>
                  <a:pt x="114191" y="0"/>
                </a:lnTo>
                <a:lnTo>
                  <a:pt x="228377" y="163018"/>
                </a:lnTo>
                <a:lnTo>
                  <a:pt x="228372" y="163018"/>
                </a:lnTo>
                <a:lnTo>
                  <a:pt x="228372" y="3548951"/>
                </a:lnTo>
                <a:close/>
              </a:path>
            </a:pathLst>
          </a:custGeom>
          <a:solidFill>
            <a:srgbClr val="31AF9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6" name="椭圆 35"/>
          <p:cNvSpPr/>
          <p:nvPr userDrawn="1"/>
        </p:nvSpPr>
        <p:spPr>
          <a:xfrm flipV="1">
            <a:off x="1480707" y="5785956"/>
            <a:ext cx="135784" cy="10183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6" name="等腰三角形 55"/>
          <p:cNvSpPr/>
          <p:nvPr userDrawn="1"/>
        </p:nvSpPr>
        <p:spPr>
          <a:xfrm rot="16200000">
            <a:off x="5567550" y="1695972"/>
            <a:ext cx="331866" cy="195897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7" name="文本占位符 65"/>
          <p:cNvSpPr>
            <a:spLocks noGrp="1"/>
          </p:cNvSpPr>
          <p:nvPr>
            <p:ph type="body" sz="quarter" idx="17" hasCustomPrompt="1"/>
          </p:nvPr>
        </p:nvSpPr>
        <p:spPr>
          <a:xfrm>
            <a:off x="772665" y="1959850"/>
            <a:ext cx="4802047" cy="31423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點擊編輯項目標題</a:t>
            </a:r>
            <a:endParaRPr kumimoji="1" lang="zh-CN" altLang="en-US" dirty="0"/>
          </a:p>
        </p:txBody>
      </p:sp>
      <p:sp>
        <p:nvSpPr>
          <p:cNvPr id="75" name="文本占位符 74"/>
          <p:cNvSpPr>
            <a:spLocks noGrp="1"/>
          </p:cNvSpPr>
          <p:nvPr>
            <p:ph type="body" sz="quarter" idx="20" hasCustomPrompt="1"/>
          </p:nvPr>
        </p:nvSpPr>
        <p:spPr>
          <a:xfrm>
            <a:off x="772661" y="2274083"/>
            <a:ext cx="4802048" cy="610900"/>
          </a:xfrm>
          <a:prstGeom prst="rect">
            <a:avLst/>
          </a:prstGeom>
        </p:spPr>
        <p:txBody>
          <a:bodyPr vert="horz"/>
          <a:lstStyle>
            <a:lvl1pPr marL="342891" indent="-342891">
              <a:buClr>
                <a:schemeClr val="accent2"/>
              </a:buClr>
              <a:buFont typeface="Wingdings" charset="2"/>
              <a:buChar char="l"/>
              <a:defRPr sz="12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點擊編輯（可放項目補充資料），依項目強調重點不同，顏色可換成橘色。</a:t>
            </a:r>
            <a:endParaRPr kumimoji="1" lang="zh-CN" altLang="en-US" dirty="0"/>
          </a:p>
        </p:txBody>
      </p:sp>
      <p:sp>
        <p:nvSpPr>
          <p:cNvPr id="94" name="文本占位符 86"/>
          <p:cNvSpPr>
            <a:spLocks noGrp="1"/>
          </p:cNvSpPr>
          <p:nvPr>
            <p:ph type="body" sz="quarter" idx="34" hasCustomPrompt="1"/>
          </p:nvPr>
        </p:nvSpPr>
        <p:spPr>
          <a:xfrm>
            <a:off x="4570678" y="1609461"/>
            <a:ext cx="1004033" cy="335131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/>
              <a:t>12/03</a:t>
            </a:r>
            <a:endParaRPr kumimoji="1" lang="zh-CN" altLang="en-US" dirty="0"/>
          </a:p>
        </p:txBody>
      </p:sp>
      <p:cxnSp>
        <p:nvCxnSpPr>
          <p:cNvPr id="37" name="直线连接符 36"/>
          <p:cNvCxnSpPr/>
          <p:nvPr userDrawn="1"/>
        </p:nvCxnSpPr>
        <p:spPr>
          <a:xfrm flipH="1">
            <a:off x="772666" y="2998328"/>
            <a:ext cx="5289447" cy="0"/>
          </a:xfrm>
          <a:prstGeom prst="line">
            <a:avLst/>
          </a:prstGeom>
          <a:ln w="19050" cmpd="sng">
            <a:solidFill>
              <a:srgbClr val="F1772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线连接符 37"/>
          <p:cNvCxnSpPr/>
          <p:nvPr userDrawn="1"/>
        </p:nvCxnSpPr>
        <p:spPr>
          <a:xfrm flipH="1" flipV="1">
            <a:off x="6312789" y="4006236"/>
            <a:ext cx="5041968" cy="17404"/>
          </a:xfrm>
          <a:prstGeom prst="line">
            <a:avLst/>
          </a:prstGeom>
          <a:ln w="19050" cmpd="sng">
            <a:solidFill>
              <a:srgbClr val="F1772B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文本占位符 13"/>
          <p:cNvSpPr>
            <a:spLocks noGrp="1"/>
          </p:cNvSpPr>
          <p:nvPr>
            <p:ph type="body" sz="quarter" idx="35" hasCustomPrompt="1"/>
          </p:nvPr>
        </p:nvSpPr>
        <p:spPr>
          <a:xfrm>
            <a:off x="5410552" y="1067407"/>
            <a:ext cx="1348497" cy="36153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>
                <a:solidFill>
                  <a:schemeClr val="accent1"/>
                </a:solidFill>
                <a:latin typeface="微軟正黑體"/>
                <a:ea typeface="微軟正黑體"/>
                <a:cs typeface="微軟正黑體"/>
              </a:defRPr>
            </a:lvl1pPr>
          </a:lstStyle>
          <a:p>
            <a:pPr lvl="0"/>
            <a:r>
              <a:rPr kumimoji="1" lang="zh-TW" altLang="en-US" dirty="0"/>
              <a:t>公告日期</a:t>
            </a:r>
            <a:endParaRPr kumimoji="1" lang="zh-CN" altLang="en-US" dirty="0"/>
          </a:p>
        </p:txBody>
      </p:sp>
      <p:sp>
        <p:nvSpPr>
          <p:cNvPr id="44" name="文本占位符 86"/>
          <p:cNvSpPr>
            <a:spLocks noGrp="1"/>
          </p:cNvSpPr>
          <p:nvPr>
            <p:ph type="body" sz="quarter" idx="36" hasCustomPrompt="1"/>
          </p:nvPr>
        </p:nvSpPr>
        <p:spPr>
          <a:xfrm>
            <a:off x="3611775" y="1609461"/>
            <a:ext cx="958903" cy="335131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/>
              <a:t>102</a:t>
            </a:r>
            <a:endParaRPr kumimoji="1" lang="zh-CN" altLang="en-US" dirty="0"/>
          </a:p>
        </p:txBody>
      </p:sp>
      <p:sp>
        <p:nvSpPr>
          <p:cNvPr id="49" name="文本占位符 65"/>
          <p:cNvSpPr>
            <a:spLocks noGrp="1"/>
          </p:cNvSpPr>
          <p:nvPr>
            <p:ph type="body" sz="quarter" idx="37" hasCustomPrompt="1"/>
          </p:nvPr>
        </p:nvSpPr>
        <p:spPr>
          <a:xfrm>
            <a:off x="6855304" y="2506156"/>
            <a:ext cx="4499453" cy="31829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點擊編輯項目標題</a:t>
            </a:r>
            <a:endParaRPr kumimoji="1" lang="zh-CN" altLang="en-US" dirty="0"/>
          </a:p>
        </p:txBody>
      </p:sp>
      <p:sp>
        <p:nvSpPr>
          <p:cNvPr id="50" name="文本占位符 74"/>
          <p:cNvSpPr>
            <a:spLocks noGrp="1"/>
          </p:cNvSpPr>
          <p:nvPr>
            <p:ph type="body" sz="quarter" idx="38" hasCustomPrompt="1"/>
          </p:nvPr>
        </p:nvSpPr>
        <p:spPr>
          <a:xfrm>
            <a:off x="6855305" y="2824455"/>
            <a:ext cx="4499455" cy="969205"/>
          </a:xfrm>
          <a:prstGeom prst="rect">
            <a:avLst/>
          </a:prstGeom>
        </p:spPr>
        <p:txBody>
          <a:bodyPr vert="horz"/>
          <a:lstStyle>
            <a:lvl1pPr marL="342891" indent="-342891">
              <a:buClr>
                <a:schemeClr val="accent2"/>
              </a:buClr>
              <a:buFont typeface="Wingdings" charset="2"/>
              <a:buChar char="l"/>
              <a:defRPr sz="12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點擊編輯（可放項目補充資料），依項目強調重點不同，顏色可換成橘色。</a:t>
            </a:r>
            <a:endParaRPr kumimoji="1" lang="zh-CN" altLang="en-US" dirty="0"/>
          </a:p>
        </p:txBody>
      </p:sp>
      <p:sp>
        <p:nvSpPr>
          <p:cNvPr id="51" name="文本占位符 86"/>
          <p:cNvSpPr>
            <a:spLocks noGrp="1"/>
          </p:cNvSpPr>
          <p:nvPr>
            <p:ph type="body" sz="quarter" idx="39" hasCustomPrompt="1"/>
          </p:nvPr>
        </p:nvSpPr>
        <p:spPr>
          <a:xfrm>
            <a:off x="7814209" y="2171030"/>
            <a:ext cx="1004033" cy="335131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/>
              <a:t>12/03</a:t>
            </a:r>
            <a:endParaRPr kumimoji="1" lang="zh-CN" altLang="en-US" dirty="0"/>
          </a:p>
        </p:txBody>
      </p:sp>
      <p:sp>
        <p:nvSpPr>
          <p:cNvPr id="52" name="文本占位符 86"/>
          <p:cNvSpPr>
            <a:spLocks noGrp="1"/>
          </p:cNvSpPr>
          <p:nvPr>
            <p:ph type="body" sz="quarter" idx="40" hasCustomPrompt="1"/>
          </p:nvPr>
        </p:nvSpPr>
        <p:spPr>
          <a:xfrm>
            <a:off x="6855306" y="2171030"/>
            <a:ext cx="958903" cy="335131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/>
              <a:t>102</a:t>
            </a:r>
            <a:endParaRPr kumimoji="1" lang="zh-CN" altLang="en-US" dirty="0"/>
          </a:p>
        </p:txBody>
      </p:sp>
      <p:sp>
        <p:nvSpPr>
          <p:cNvPr id="54" name="等腰三角形 53"/>
          <p:cNvSpPr/>
          <p:nvPr userDrawn="1"/>
        </p:nvSpPr>
        <p:spPr>
          <a:xfrm rot="5400000">
            <a:off x="6398283" y="2228812"/>
            <a:ext cx="331866" cy="195897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0" name="文本占位符 86"/>
          <p:cNvSpPr>
            <a:spLocks noGrp="1"/>
          </p:cNvSpPr>
          <p:nvPr>
            <p:ph type="body" sz="quarter" idx="43" hasCustomPrompt="1"/>
          </p:nvPr>
        </p:nvSpPr>
        <p:spPr>
          <a:xfrm>
            <a:off x="4570680" y="3126731"/>
            <a:ext cx="1004033" cy="335131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/>
              <a:t>12/03</a:t>
            </a:r>
            <a:endParaRPr kumimoji="1" lang="zh-CN" altLang="en-US" dirty="0"/>
          </a:p>
        </p:txBody>
      </p:sp>
      <p:sp>
        <p:nvSpPr>
          <p:cNvPr id="61" name="文本占位符 86"/>
          <p:cNvSpPr>
            <a:spLocks noGrp="1"/>
          </p:cNvSpPr>
          <p:nvPr>
            <p:ph type="body" sz="quarter" idx="44" hasCustomPrompt="1"/>
          </p:nvPr>
        </p:nvSpPr>
        <p:spPr>
          <a:xfrm>
            <a:off x="3611776" y="3126731"/>
            <a:ext cx="958903" cy="335131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/>
              <a:t>102</a:t>
            </a:r>
            <a:endParaRPr kumimoji="1" lang="zh-CN" altLang="en-US" dirty="0"/>
          </a:p>
        </p:txBody>
      </p:sp>
      <p:sp>
        <p:nvSpPr>
          <p:cNvPr id="62" name="等腰三角形 61"/>
          <p:cNvSpPr/>
          <p:nvPr userDrawn="1"/>
        </p:nvSpPr>
        <p:spPr>
          <a:xfrm rot="16200000">
            <a:off x="5567550" y="3197980"/>
            <a:ext cx="331866" cy="195897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3" name="等腰三角形 62"/>
          <p:cNvSpPr/>
          <p:nvPr userDrawn="1"/>
        </p:nvSpPr>
        <p:spPr>
          <a:xfrm rot="5400000">
            <a:off x="6398283" y="4213780"/>
            <a:ext cx="331866" cy="195897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4" name="文本占位符 65"/>
          <p:cNvSpPr>
            <a:spLocks noGrp="1"/>
          </p:cNvSpPr>
          <p:nvPr>
            <p:ph type="body" sz="quarter" idx="45" hasCustomPrompt="1"/>
          </p:nvPr>
        </p:nvSpPr>
        <p:spPr>
          <a:xfrm>
            <a:off x="6855307" y="4643495"/>
            <a:ext cx="4499452" cy="31829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點擊編輯項目標題</a:t>
            </a:r>
            <a:endParaRPr kumimoji="1" lang="zh-CN" altLang="en-US" dirty="0"/>
          </a:p>
        </p:txBody>
      </p:sp>
      <p:sp>
        <p:nvSpPr>
          <p:cNvPr id="65" name="文本占位符 74"/>
          <p:cNvSpPr>
            <a:spLocks noGrp="1"/>
          </p:cNvSpPr>
          <p:nvPr>
            <p:ph type="body" sz="quarter" idx="46" hasCustomPrompt="1"/>
          </p:nvPr>
        </p:nvSpPr>
        <p:spPr>
          <a:xfrm>
            <a:off x="6855304" y="4976463"/>
            <a:ext cx="4499453" cy="797133"/>
          </a:xfrm>
          <a:prstGeom prst="rect">
            <a:avLst/>
          </a:prstGeom>
        </p:spPr>
        <p:txBody>
          <a:bodyPr vert="horz"/>
          <a:lstStyle>
            <a:lvl1pPr marL="342891" indent="-342891">
              <a:buClr>
                <a:schemeClr val="accent2"/>
              </a:buClr>
              <a:buFont typeface="Wingdings" charset="2"/>
              <a:buChar char="l"/>
              <a:defRPr sz="12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點擊編輯（可放項目補充資料），依項目強調重點不同，顏色可換成橘色。</a:t>
            </a:r>
            <a:endParaRPr kumimoji="1" lang="zh-CN" altLang="en-US" dirty="0"/>
          </a:p>
        </p:txBody>
      </p:sp>
      <p:sp>
        <p:nvSpPr>
          <p:cNvPr id="70" name="文本占位符 86"/>
          <p:cNvSpPr>
            <a:spLocks noGrp="1"/>
          </p:cNvSpPr>
          <p:nvPr>
            <p:ph type="body" sz="quarter" idx="47" hasCustomPrompt="1"/>
          </p:nvPr>
        </p:nvSpPr>
        <p:spPr>
          <a:xfrm>
            <a:off x="7814210" y="4150966"/>
            <a:ext cx="1004033" cy="335131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600" b="0" i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/>
              <a:t>12/03</a:t>
            </a:r>
            <a:endParaRPr kumimoji="1" lang="zh-CN" altLang="en-US" dirty="0"/>
          </a:p>
        </p:txBody>
      </p:sp>
      <p:sp>
        <p:nvSpPr>
          <p:cNvPr id="71" name="文本占位符 86"/>
          <p:cNvSpPr>
            <a:spLocks noGrp="1"/>
          </p:cNvSpPr>
          <p:nvPr>
            <p:ph type="body" sz="quarter" idx="48" hasCustomPrompt="1"/>
          </p:nvPr>
        </p:nvSpPr>
        <p:spPr>
          <a:xfrm>
            <a:off x="6855307" y="4150966"/>
            <a:ext cx="958903" cy="335131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en-US" altLang="zh-CN" dirty="0"/>
              <a:t>102</a:t>
            </a:r>
            <a:endParaRPr kumimoji="1" lang="zh-CN" altLang="en-US" dirty="0"/>
          </a:p>
        </p:txBody>
      </p:sp>
      <p:sp>
        <p:nvSpPr>
          <p:cNvPr id="72" name="文本占位符 65"/>
          <p:cNvSpPr>
            <a:spLocks noGrp="1"/>
          </p:cNvSpPr>
          <p:nvPr>
            <p:ph type="body" sz="quarter" idx="49" hasCustomPrompt="1"/>
          </p:nvPr>
        </p:nvSpPr>
        <p:spPr>
          <a:xfrm>
            <a:off x="772663" y="3475361"/>
            <a:ext cx="4802047" cy="31829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點擊編輯項目標題</a:t>
            </a:r>
            <a:endParaRPr kumimoji="1" lang="zh-CN" altLang="en-US" dirty="0"/>
          </a:p>
        </p:txBody>
      </p:sp>
      <p:sp>
        <p:nvSpPr>
          <p:cNvPr id="73" name="文本占位符 74"/>
          <p:cNvSpPr>
            <a:spLocks noGrp="1"/>
          </p:cNvSpPr>
          <p:nvPr>
            <p:ph type="body" sz="quarter" idx="50" hasCustomPrompt="1"/>
          </p:nvPr>
        </p:nvSpPr>
        <p:spPr>
          <a:xfrm>
            <a:off x="772665" y="3793660"/>
            <a:ext cx="4802047" cy="849839"/>
          </a:xfrm>
          <a:prstGeom prst="rect">
            <a:avLst/>
          </a:prstGeom>
        </p:spPr>
        <p:txBody>
          <a:bodyPr vert="horz"/>
          <a:lstStyle>
            <a:lvl1pPr marL="342891" indent="-342891">
              <a:buClr>
                <a:schemeClr val="accent2"/>
              </a:buClr>
              <a:buFont typeface="Wingdings" charset="2"/>
              <a:buChar char="l"/>
              <a:defRPr sz="1200" b="0" i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點擊編輯（可放項目補充資料），依項目強調重點不同，顏色可換成橘色。</a:t>
            </a:r>
            <a:endParaRPr kumimoji="1" lang="zh-CN" altLang="en-US" dirty="0"/>
          </a:p>
        </p:txBody>
      </p:sp>
      <p:sp>
        <p:nvSpPr>
          <p:cNvPr id="74" name="文本占位符 86"/>
          <p:cNvSpPr>
            <a:spLocks noGrp="1"/>
          </p:cNvSpPr>
          <p:nvPr>
            <p:ph type="body" sz="quarter" idx="27" hasCustomPrompt="1"/>
          </p:nvPr>
        </p:nvSpPr>
        <p:spPr>
          <a:xfrm>
            <a:off x="772666" y="4834987"/>
            <a:ext cx="4802047" cy="93860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2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可編輯時間軸補充文字，可水平移動</a:t>
            </a:r>
            <a:endParaRPr kumimoji="1" lang="zh-CN" altLang="en-US" dirty="0"/>
          </a:p>
        </p:txBody>
      </p:sp>
      <p:pic>
        <p:nvPicPr>
          <p:cNvPr id="39" name="Picture 3" descr="C:\Users\yellow21433\Desktop\署LOGO\FDA-finout署(部)TAIWAN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6168156"/>
            <a:ext cx="2540000" cy="47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81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項目列表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40673" y="45993"/>
            <a:ext cx="6285987" cy="371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9124508" y="5818907"/>
            <a:ext cx="2635693" cy="819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15" name="矩形 14"/>
          <p:cNvSpPr/>
          <p:nvPr userDrawn="1"/>
        </p:nvSpPr>
        <p:spPr>
          <a:xfrm>
            <a:off x="6860092" y="5335130"/>
            <a:ext cx="4990213" cy="967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558949" y="249980"/>
            <a:ext cx="11063835" cy="576062"/>
          </a:xfrm>
          <a:prstGeom prst="rect">
            <a:avLst/>
          </a:prstGeom>
        </p:spPr>
        <p:txBody>
          <a:bodyPr vert="horz"/>
          <a:lstStyle>
            <a:lvl1pPr>
              <a:defRPr sz="2800" b="0" i="0">
                <a:solidFill>
                  <a:schemeClr val="tx1">
                    <a:lumMod val="60000"/>
                    <a:lumOff val="4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r>
              <a:rPr kumimoji="1" lang="zh-TW" altLang="en-US" dirty="0"/>
              <a:t>點擊此處編輯標題</a:t>
            </a:r>
            <a:endParaRPr kumimoji="1" lang="zh-CN" altLang="en-US" dirty="0"/>
          </a:p>
        </p:txBody>
      </p:sp>
      <p:sp>
        <p:nvSpPr>
          <p:cNvPr id="21" name="五边形 20"/>
          <p:cNvSpPr/>
          <p:nvPr userDrawn="1"/>
        </p:nvSpPr>
        <p:spPr>
          <a:xfrm>
            <a:off x="558948" y="1280826"/>
            <a:ext cx="3296693" cy="1406895"/>
          </a:xfrm>
          <a:prstGeom prst="homePlat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2" name="文本占位符 14"/>
          <p:cNvSpPr>
            <a:spLocks noGrp="1"/>
          </p:cNvSpPr>
          <p:nvPr>
            <p:ph type="body" sz="quarter" idx="11" hasCustomPrompt="1"/>
          </p:nvPr>
        </p:nvSpPr>
        <p:spPr>
          <a:xfrm>
            <a:off x="702607" y="1397266"/>
            <a:ext cx="2233924" cy="1190296"/>
          </a:xfrm>
          <a:prstGeom prst="rect">
            <a:avLst/>
          </a:prstGeom>
        </p:spPr>
        <p:txBody>
          <a:bodyPr vert="horz" anchor="ctr" anchorCtr="0"/>
          <a:lstStyle>
            <a:lvl1pPr marL="0" indent="0" algn="ctr">
              <a:lnSpc>
                <a:spcPct val="100000"/>
              </a:lnSpc>
              <a:buNone/>
              <a:defRPr sz="20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點擊編輯文本項目</a:t>
            </a:r>
          </a:p>
        </p:txBody>
      </p:sp>
      <p:sp>
        <p:nvSpPr>
          <p:cNvPr id="24" name="单圆角矩形 23"/>
          <p:cNvSpPr/>
          <p:nvPr userDrawn="1"/>
        </p:nvSpPr>
        <p:spPr>
          <a:xfrm>
            <a:off x="3468754" y="1280826"/>
            <a:ext cx="8154031" cy="1406895"/>
          </a:xfrm>
          <a:prstGeom prst="round1Rect">
            <a:avLst/>
          </a:prstGeom>
          <a:noFill/>
          <a:ln w="19050" cmpd="sng">
            <a:solidFill>
              <a:schemeClr val="accent2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3" name="五边形 42"/>
          <p:cNvSpPr/>
          <p:nvPr userDrawn="1"/>
        </p:nvSpPr>
        <p:spPr>
          <a:xfrm>
            <a:off x="558948" y="2858939"/>
            <a:ext cx="3296693" cy="1406895"/>
          </a:xfrm>
          <a:prstGeom prst="homePlat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4" name="文本占位符 14"/>
          <p:cNvSpPr>
            <a:spLocks noGrp="1"/>
          </p:cNvSpPr>
          <p:nvPr>
            <p:ph type="body" sz="quarter" idx="12" hasCustomPrompt="1"/>
          </p:nvPr>
        </p:nvSpPr>
        <p:spPr>
          <a:xfrm>
            <a:off x="702607" y="2975376"/>
            <a:ext cx="2233924" cy="1190296"/>
          </a:xfrm>
          <a:prstGeom prst="rect">
            <a:avLst/>
          </a:prstGeom>
        </p:spPr>
        <p:txBody>
          <a:bodyPr vert="horz" anchor="ctr" anchorCtr="0"/>
          <a:lstStyle>
            <a:lvl1pPr marL="0" indent="0" algn="ctr">
              <a:lnSpc>
                <a:spcPct val="100000"/>
              </a:lnSpc>
              <a:buNone/>
              <a:defRPr sz="2000" b="0" i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點擊編輯文本項目</a:t>
            </a:r>
          </a:p>
        </p:txBody>
      </p:sp>
      <p:sp>
        <p:nvSpPr>
          <p:cNvPr id="45" name="单圆角矩形 44"/>
          <p:cNvSpPr/>
          <p:nvPr userDrawn="1"/>
        </p:nvSpPr>
        <p:spPr>
          <a:xfrm>
            <a:off x="3468754" y="2858939"/>
            <a:ext cx="8154031" cy="1406895"/>
          </a:xfrm>
          <a:prstGeom prst="round1Rect">
            <a:avLst/>
          </a:prstGeom>
          <a:noFill/>
          <a:ln w="19050" cmpd="sng">
            <a:solidFill>
              <a:schemeClr val="accent1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6" name="五边形 45"/>
          <p:cNvSpPr/>
          <p:nvPr userDrawn="1"/>
        </p:nvSpPr>
        <p:spPr>
          <a:xfrm>
            <a:off x="558948" y="4424722"/>
            <a:ext cx="3296693" cy="1406895"/>
          </a:xfrm>
          <a:prstGeom prst="homePlat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7" name="文本占位符 14"/>
          <p:cNvSpPr>
            <a:spLocks noGrp="1"/>
          </p:cNvSpPr>
          <p:nvPr>
            <p:ph type="body" sz="quarter" idx="13" hasCustomPrompt="1"/>
          </p:nvPr>
        </p:nvSpPr>
        <p:spPr>
          <a:xfrm>
            <a:off x="702607" y="4541158"/>
            <a:ext cx="2233924" cy="1190296"/>
          </a:xfrm>
          <a:prstGeom prst="rect">
            <a:avLst/>
          </a:prstGeom>
        </p:spPr>
        <p:txBody>
          <a:bodyPr vert="horz" anchor="ctr" anchorCtr="0"/>
          <a:lstStyle>
            <a:lvl1pPr marL="0" indent="0" algn="ctr">
              <a:lnSpc>
                <a:spcPct val="100000"/>
              </a:lnSpc>
              <a:buNone/>
              <a:defRPr sz="20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</a:lstStyle>
          <a:p>
            <a:pPr lvl="0"/>
            <a:r>
              <a:rPr kumimoji="1" lang="zh-TW" altLang="en-US" dirty="0"/>
              <a:t>點擊編輯文本項目</a:t>
            </a:r>
          </a:p>
        </p:txBody>
      </p:sp>
      <p:sp>
        <p:nvSpPr>
          <p:cNvPr id="48" name="单圆角矩形 47"/>
          <p:cNvSpPr/>
          <p:nvPr userDrawn="1"/>
        </p:nvSpPr>
        <p:spPr>
          <a:xfrm>
            <a:off x="3468754" y="4424722"/>
            <a:ext cx="8154031" cy="1406895"/>
          </a:xfrm>
          <a:prstGeom prst="round1Rect">
            <a:avLst/>
          </a:prstGeom>
          <a:noFill/>
          <a:ln w="19050" cmpd="sng">
            <a:solidFill>
              <a:schemeClr val="accent4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80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0" name="文本占位符 49"/>
          <p:cNvSpPr>
            <a:spLocks noGrp="1"/>
          </p:cNvSpPr>
          <p:nvPr>
            <p:ph type="body" sz="quarter" idx="14" hasCustomPrompt="1"/>
          </p:nvPr>
        </p:nvSpPr>
        <p:spPr>
          <a:xfrm>
            <a:off x="3856568" y="1439541"/>
            <a:ext cx="7520517" cy="1190625"/>
          </a:xfrm>
          <a:prstGeom prst="rect">
            <a:avLst/>
          </a:prstGeom>
        </p:spPr>
        <p:txBody>
          <a:bodyPr vert="horz"/>
          <a:lstStyle>
            <a:lvl1pPr marL="285744" marR="0" indent="-285744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charset="2"/>
              <a:buChar char="l"/>
              <a:tabLst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zh-TW" altLang="en-US" dirty="0"/>
              <a:t>點擊編輯文本項目，點擊編輯文本項目，點擊編輯文本項目。</a:t>
            </a:r>
            <a:endParaRPr kumimoji="1" lang="en-US" altLang="zh-TW" dirty="0"/>
          </a:p>
          <a:p>
            <a:pPr lvl="0"/>
            <a:endParaRPr kumimoji="1" lang="zh-TW" altLang="en-US" dirty="0"/>
          </a:p>
        </p:txBody>
      </p:sp>
      <p:sp>
        <p:nvSpPr>
          <p:cNvPr id="51" name="文本占位符 49"/>
          <p:cNvSpPr>
            <a:spLocks noGrp="1"/>
          </p:cNvSpPr>
          <p:nvPr>
            <p:ph type="body" sz="quarter" idx="15" hasCustomPrompt="1"/>
          </p:nvPr>
        </p:nvSpPr>
        <p:spPr>
          <a:xfrm>
            <a:off x="3856568" y="2999710"/>
            <a:ext cx="7520517" cy="1190625"/>
          </a:xfrm>
          <a:prstGeom prst="rect">
            <a:avLst/>
          </a:prstGeom>
        </p:spPr>
        <p:txBody>
          <a:bodyPr vert="horz"/>
          <a:lstStyle>
            <a:lvl1pPr marL="285744" marR="0" indent="-285744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charset="2"/>
              <a:buChar char="l"/>
              <a:tabLst/>
              <a:defRPr sz="1400" b="0" i="0"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zh-TW" altLang="en-US" dirty="0"/>
              <a:t>點擊編輯文本項目，點擊編輯文本項目，點擊編輯文本項目。</a:t>
            </a:r>
            <a:endParaRPr kumimoji="1" lang="en-US" altLang="zh-TW" dirty="0"/>
          </a:p>
          <a:p>
            <a:pPr lvl="0"/>
            <a:endParaRPr kumimoji="1" lang="en-US" altLang="zh-TW" dirty="0"/>
          </a:p>
        </p:txBody>
      </p:sp>
      <p:sp>
        <p:nvSpPr>
          <p:cNvPr id="52" name="文本占位符 49"/>
          <p:cNvSpPr>
            <a:spLocks noGrp="1"/>
          </p:cNvSpPr>
          <p:nvPr>
            <p:ph type="body" sz="quarter" idx="16" hasCustomPrompt="1"/>
          </p:nvPr>
        </p:nvSpPr>
        <p:spPr>
          <a:xfrm>
            <a:off x="3856568" y="4581911"/>
            <a:ext cx="7520517" cy="1190625"/>
          </a:xfrm>
          <a:prstGeom prst="rect">
            <a:avLst/>
          </a:prstGeom>
        </p:spPr>
        <p:txBody>
          <a:bodyPr vert="horz"/>
          <a:lstStyle>
            <a:lvl1pPr marL="285744" marR="0" indent="-285744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4"/>
              </a:buClr>
              <a:buSzTx/>
              <a:buFont typeface="Wingdings" charset="2"/>
              <a:buChar char="l"/>
              <a:tabLst/>
              <a:defRPr sz="1400" b="0" i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微軟正黑體" panose="020B0604030504040204" pitchFamily="34" charset="-120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zh-TW" altLang="en-US" dirty="0"/>
              <a:t>點擊編輯文本項目，點擊編輯文本項目，點擊編輯文本項目。</a:t>
            </a:r>
            <a:endParaRPr kumimoji="1" lang="en-US" altLang="zh-TW" dirty="0"/>
          </a:p>
          <a:p>
            <a:pPr lvl="0"/>
            <a:endParaRPr kumimoji="1" lang="en-US" altLang="zh-TW" dirty="0"/>
          </a:p>
          <a:p>
            <a:pPr lvl="0"/>
            <a:endParaRPr kumimoji="1" lang="en-US" altLang="zh-TW" dirty="0"/>
          </a:p>
        </p:txBody>
      </p:sp>
      <p:pic>
        <p:nvPicPr>
          <p:cNvPr id="17" name="Picture 3" descr="C:\Users\yellow21433\Desktop\署LOGO\FDA-finout署(部)TAIWAN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0" y="6168156"/>
            <a:ext cx="2540000" cy="47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462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 userDrawn="1"/>
        </p:nvSpPr>
        <p:spPr>
          <a:xfrm>
            <a:off x="9584268" y="6488668"/>
            <a:ext cx="2607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AD47C3E4-3B2C-4E5D-92E7-5A890B81157A}" type="slidenum">
              <a:rPr lang="zh-TW" altLang="en-US" sz="1800" smtClean="0"/>
              <a:pPr algn="r"/>
              <a:t>‹#›</a:t>
            </a:fld>
            <a:endParaRPr lang="zh-TW" altLang="en-US" sz="1800" dirty="0"/>
          </a:p>
        </p:txBody>
      </p:sp>
      <p:sp>
        <p:nvSpPr>
          <p:cNvPr id="6" name="矩形 5"/>
          <p:cNvSpPr/>
          <p:nvPr userDrawn="1"/>
        </p:nvSpPr>
        <p:spPr>
          <a:xfrm>
            <a:off x="6739000" y="5423124"/>
            <a:ext cx="4990213" cy="9675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pic>
        <p:nvPicPr>
          <p:cNvPr id="1027" name="Picture 3" descr="C:\Users\yellow21433\Desktop\署LOGO\FDA-finout署(部)TAIWAN.png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063" y="5423119"/>
            <a:ext cx="4546084" cy="84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 userDrawn="1"/>
        </p:nvSpPr>
        <p:spPr>
          <a:xfrm>
            <a:off x="40677" y="45993"/>
            <a:ext cx="5794295" cy="3711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1800"/>
          </a:p>
        </p:txBody>
      </p:sp>
      <p:sp>
        <p:nvSpPr>
          <p:cNvPr id="7" name="文字方塊 6"/>
          <p:cNvSpPr txBox="1"/>
          <p:nvPr userDrawn="1"/>
        </p:nvSpPr>
        <p:spPr>
          <a:xfrm>
            <a:off x="371497" y="126310"/>
            <a:ext cx="67982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000" b="1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Taiwan Food and Drug Administration  Ministry</a:t>
            </a:r>
            <a:r>
              <a:rPr lang="en-US" altLang="zh-TW" sz="1000" b="1" baseline="0" dirty="0">
                <a:solidFill>
                  <a:schemeClr val="accent2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 of Health and Welfare</a:t>
            </a:r>
            <a:endParaRPr lang="zh-TW" altLang="en-US" sz="1000" b="1" dirty="0">
              <a:solidFill>
                <a:schemeClr val="accent2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791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4" r:id="rId3"/>
    <p:sldLayoutId id="2147483659" r:id="rId4"/>
    <p:sldLayoutId id="2147483657" r:id="rId5"/>
    <p:sldLayoutId id="2147483658" r:id="rId6"/>
    <p:sldLayoutId id="2147483660" r:id="rId7"/>
    <p:sldLayoutId id="2147483667" r:id="rId8"/>
    <p:sldLayoutId id="2147483655" r:id="rId9"/>
    <p:sldLayoutId id="2147483661" r:id="rId10"/>
    <p:sldLayoutId id="2147483663" r:id="rId11"/>
    <p:sldLayoutId id="2147483665" r:id="rId12"/>
    <p:sldLayoutId id="2147483666" r:id="rId13"/>
    <p:sldLayoutId id="2147483656" r:id="rId14"/>
  </p:sldLayoutIdLst>
  <p:hf sldNum="0" hdr="0" ftr="0" dt="0"/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hyperlink" Target="http://www.google.com.tw/url?sa=i&amp;rct=j&amp;q=&amp;esrc=s&amp;source=images&amp;cd=&amp;cad=rja&amp;uact=8&amp;ved=0ahUKEwiZ6t_pgpnRAhVJuhoKHctYBw0QjRwIBw&amp;url=http://www.fda.gov.tw/&amp;psig=AFQjCNHHIWaJ2vCvSk72-JdiklwX4vVr5Q&amp;ust=1483087814878800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source=images&amp;cd=&amp;cad=rja&amp;uact=8&amp;ved=0ahUKEwiMir3z-IzTAhVoCpoKHejdAGcQjRwIBw&amp;url=http://www.direnzo.biz/it/en/pharmaceutical-advice/electronic-ommon-technical-document&amp;bvm=bv.151426398,d.bGs&amp;psig=AFQjCNHzxaC9f6T50vl2i-kvQvAEPNrPPw&amp;ust=1491468835027440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601654" y="2401092"/>
            <a:ext cx="6927759" cy="619056"/>
          </a:xfrm>
        </p:spPr>
        <p:txBody>
          <a:bodyPr/>
          <a:lstStyle/>
          <a:p>
            <a:r>
              <a:rPr lang="en-US" altLang="zh-TW" sz="3600" b="1" dirty="0" err="1">
                <a:solidFill>
                  <a:srgbClr val="240AC0"/>
                </a:solidFill>
              </a:rPr>
              <a:t>ExPRESS</a:t>
            </a:r>
            <a:r>
              <a:rPr lang="zh-TW" altLang="en-US" sz="3600" b="1" dirty="0">
                <a:solidFill>
                  <a:srgbClr val="240AC0"/>
                </a:solidFill>
              </a:rPr>
              <a:t> 業者說明會</a:t>
            </a:r>
            <a:endParaRPr kumimoji="1" lang="zh-TW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895600" y="3355575"/>
            <a:ext cx="6400800" cy="454084"/>
          </a:xfrm>
        </p:spPr>
        <p:txBody>
          <a:bodyPr/>
          <a:lstStyle/>
          <a:p>
            <a:r>
              <a:rPr lang="zh-TW" altLang="en-US" dirty="0"/>
              <a:t>食品藥物管理署 藥品組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0586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2EA2D9F-D721-4B18-9D0A-D78C3BB16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600" b="1" dirty="0" err="1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ExPRESS</a:t>
            </a:r>
            <a:r>
              <a:rPr lang="en-US" altLang="zh-TW" sz="3600" b="1" dirty="0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zh-TW" altLang="en-US" sz="3600" b="1" dirty="0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未來期程規劃</a:t>
            </a:r>
            <a:endParaRPr lang="zh-TW" altLang="en-US" dirty="0"/>
          </a:p>
        </p:txBody>
      </p:sp>
      <p:grpSp>
        <p:nvGrpSpPr>
          <p:cNvPr id="8" name="群組 7">
            <a:extLst>
              <a:ext uri="{FF2B5EF4-FFF2-40B4-BE49-F238E27FC236}">
                <a16:creationId xmlns:a16="http://schemas.microsoft.com/office/drawing/2014/main" id="{A3CEB639-36E3-4E17-9CDC-3C1EFBEA54E4}"/>
              </a:ext>
            </a:extLst>
          </p:cNvPr>
          <p:cNvGrpSpPr/>
          <p:nvPr/>
        </p:nvGrpSpPr>
        <p:grpSpPr>
          <a:xfrm flipH="1">
            <a:off x="3253719" y="5369997"/>
            <a:ext cx="2814617" cy="1270359"/>
            <a:chOff x="0" y="4888750"/>
            <a:chExt cx="3428104" cy="1633358"/>
          </a:xfrm>
        </p:grpSpPr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9D1A4234-9B16-4B76-BAF5-D8C9D5A54B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0" y="4888750"/>
              <a:ext cx="1633358" cy="1633358"/>
            </a:xfrm>
            <a:prstGeom prst="rect">
              <a:avLst/>
            </a:prstGeom>
          </p:spPr>
        </p:pic>
        <p:grpSp>
          <p:nvGrpSpPr>
            <p:cNvPr id="10" name="群組 9">
              <a:extLst>
                <a:ext uri="{FF2B5EF4-FFF2-40B4-BE49-F238E27FC236}">
                  <a16:creationId xmlns:a16="http://schemas.microsoft.com/office/drawing/2014/main" id="{D7704A18-FDBE-44CD-B7F2-1EE4766153ED}"/>
                </a:ext>
              </a:extLst>
            </p:cNvPr>
            <p:cNvGrpSpPr/>
            <p:nvPr/>
          </p:nvGrpSpPr>
          <p:grpSpPr>
            <a:xfrm>
              <a:off x="1651703" y="5693207"/>
              <a:ext cx="1776401" cy="423082"/>
              <a:chOff x="7083188" y="3794078"/>
              <a:chExt cx="1776401" cy="423082"/>
            </a:xfrm>
          </p:grpSpPr>
          <p:cxnSp>
            <p:nvCxnSpPr>
              <p:cNvPr id="11" name="直線接點 10">
                <a:extLst>
                  <a:ext uri="{FF2B5EF4-FFF2-40B4-BE49-F238E27FC236}">
                    <a16:creationId xmlns:a16="http://schemas.microsoft.com/office/drawing/2014/main" id="{7AB5FDF0-006B-4234-818E-0C6C5D4BF5CD}"/>
                  </a:ext>
                </a:extLst>
              </p:cNvPr>
              <p:cNvCxnSpPr/>
              <p:nvPr/>
            </p:nvCxnSpPr>
            <p:spPr>
              <a:xfrm flipV="1">
                <a:off x="7083188" y="3794078"/>
                <a:ext cx="1776401" cy="27295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直線接點 11">
                <a:extLst>
                  <a:ext uri="{FF2B5EF4-FFF2-40B4-BE49-F238E27FC236}">
                    <a16:creationId xmlns:a16="http://schemas.microsoft.com/office/drawing/2014/main" id="{E870F87C-E105-493D-816A-9B0D4CF6F26F}"/>
                  </a:ext>
                </a:extLst>
              </p:cNvPr>
              <p:cNvCxnSpPr/>
              <p:nvPr/>
            </p:nvCxnSpPr>
            <p:spPr>
              <a:xfrm flipV="1">
                <a:off x="7113854" y="4030638"/>
                <a:ext cx="1293167" cy="13649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直線接點 12">
                <a:extLst>
                  <a:ext uri="{FF2B5EF4-FFF2-40B4-BE49-F238E27FC236}">
                    <a16:creationId xmlns:a16="http://schemas.microsoft.com/office/drawing/2014/main" id="{DE976818-89CD-4CD5-9CF5-CB30A6C0E24F}"/>
                  </a:ext>
                </a:extLst>
              </p:cNvPr>
              <p:cNvCxnSpPr/>
              <p:nvPr/>
            </p:nvCxnSpPr>
            <p:spPr>
              <a:xfrm flipV="1">
                <a:off x="7113854" y="4203510"/>
                <a:ext cx="646583" cy="1365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群組 13">
            <a:extLst>
              <a:ext uri="{FF2B5EF4-FFF2-40B4-BE49-F238E27FC236}">
                <a16:creationId xmlns:a16="http://schemas.microsoft.com/office/drawing/2014/main" id="{7C983A56-862E-41ED-B1FF-2DC7B87DBA31}"/>
              </a:ext>
            </a:extLst>
          </p:cNvPr>
          <p:cNvGrpSpPr/>
          <p:nvPr/>
        </p:nvGrpSpPr>
        <p:grpSpPr>
          <a:xfrm>
            <a:off x="8082773" y="826043"/>
            <a:ext cx="2225935" cy="1277608"/>
            <a:chOff x="6095105" y="817199"/>
            <a:chExt cx="2791034" cy="1649478"/>
          </a:xfrm>
        </p:grpSpPr>
        <p:pic>
          <p:nvPicPr>
            <p:cNvPr id="15" name="圖片 14">
              <a:extLst>
                <a:ext uri="{FF2B5EF4-FFF2-40B4-BE49-F238E27FC236}">
                  <a16:creationId xmlns:a16="http://schemas.microsoft.com/office/drawing/2014/main" id="{ECC20EE0-F971-4CB6-A4C4-B174C43794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143970" flipH="1">
              <a:off x="7233433" y="817199"/>
              <a:ext cx="1652706" cy="1649478"/>
            </a:xfrm>
            <a:prstGeom prst="rect">
              <a:avLst/>
            </a:prstGeom>
          </p:spPr>
        </p:pic>
        <p:pic>
          <p:nvPicPr>
            <p:cNvPr id="16" name="圖片 15">
              <a:extLst>
                <a:ext uri="{FF2B5EF4-FFF2-40B4-BE49-F238E27FC236}">
                  <a16:creationId xmlns:a16="http://schemas.microsoft.com/office/drawing/2014/main" id="{E88A2F45-BAD6-47F2-9DA0-1BE323AA37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5105" y="1310184"/>
              <a:ext cx="657359" cy="657359"/>
            </a:xfrm>
            <a:prstGeom prst="rect">
              <a:avLst/>
            </a:prstGeom>
          </p:spPr>
        </p:pic>
        <p:pic>
          <p:nvPicPr>
            <p:cNvPr id="17" name="圖片 16">
              <a:extLst>
                <a:ext uri="{FF2B5EF4-FFF2-40B4-BE49-F238E27FC236}">
                  <a16:creationId xmlns:a16="http://schemas.microsoft.com/office/drawing/2014/main" id="{62BA09FC-6BBE-4EE2-A7A9-CDEC9D5D57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79412" y="1008070"/>
              <a:ext cx="425914" cy="425914"/>
            </a:xfrm>
            <a:prstGeom prst="rect">
              <a:avLst/>
            </a:prstGeom>
          </p:spPr>
        </p:pic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id="{6236E527-317E-45D1-B71B-83CBBA24DBF6}"/>
              </a:ext>
            </a:extLst>
          </p:cNvPr>
          <p:cNvSpPr/>
          <p:nvPr/>
        </p:nvSpPr>
        <p:spPr>
          <a:xfrm>
            <a:off x="8280000" y="4886369"/>
            <a:ext cx="3518027" cy="1130531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請持續關注本署相關公告</a:t>
            </a:r>
            <a:endParaRPr lang="en-US" altLang="zh-TW" sz="20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 algn="ctr"/>
            <a:r>
              <a:rPr lang="zh-TW" altLang="en-US" sz="20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並儘早因應</a:t>
            </a:r>
            <a:endParaRPr lang="zh-TW" altLang="en-US" sz="2000" dirty="0">
              <a:solidFill>
                <a:srgbClr val="656565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9" name="群組 18">
            <a:extLst>
              <a:ext uri="{FF2B5EF4-FFF2-40B4-BE49-F238E27FC236}">
                <a16:creationId xmlns:a16="http://schemas.microsoft.com/office/drawing/2014/main" id="{3373F535-9A4B-47F7-B110-42C244428064}"/>
              </a:ext>
            </a:extLst>
          </p:cNvPr>
          <p:cNvGrpSpPr/>
          <p:nvPr/>
        </p:nvGrpSpPr>
        <p:grpSpPr>
          <a:xfrm>
            <a:off x="2132512" y="2160000"/>
            <a:ext cx="3708597" cy="3198287"/>
            <a:chOff x="6034378" y="2160000"/>
            <a:chExt cx="3708597" cy="3198286"/>
          </a:xfrm>
        </p:grpSpPr>
        <p:sp>
          <p:nvSpPr>
            <p:cNvPr id="4" name="向右箭號 19">
              <a:extLst>
                <a:ext uri="{FF2B5EF4-FFF2-40B4-BE49-F238E27FC236}">
                  <a16:creationId xmlns:a16="http://schemas.microsoft.com/office/drawing/2014/main" id="{EAA1C266-6CE0-433A-BAF8-2C8E74AE2BBC}"/>
                </a:ext>
              </a:extLst>
            </p:cNvPr>
            <p:cNvSpPr/>
            <p:nvPr/>
          </p:nvSpPr>
          <p:spPr>
            <a:xfrm>
              <a:off x="6037956" y="2160000"/>
              <a:ext cx="3600000" cy="720000"/>
            </a:xfrm>
            <a:prstGeom prst="stripedRightArrow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altLang="zh-TW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110</a:t>
              </a:r>
              <a:r>
                <a:rPr lang="zh-TW" altLang="en-US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年第三季</a:t>
              </a:r>
              <a:r>
                <a:rPr lang="en-US" altLang="zh-TW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(7-9</a:t>
              </a:r>
              <a:r>
                <a:rPr lang="zh-TW" altLang="en-US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月</a:t>
              </a:r>
              <a:r>
                <a:rPr lang="en-US" altLang="zh-TW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)</a:t>
              </a:r>
              <a:endParaRPr lang="zh-TW" altLang="en-US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6DA1E38C-FFCC-4A66-8DFB-A055C2E8056F}"/>
                </a:ext>
              </a:extLst>
            </p:cNvPr>
            <p:cNvSpPr/>
            <p:nvPr/>
          </p:nvSpPr>
          <p:spPr>
            <a:xfrm>
              <a:off x="6034378" y="2803742"/>
              <a:ext cx="3708597" cy="25545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44" indent="-285744">
                <a:buFont typeface="Wingdings" panose="05000000000000000000" pitchFamily="2" charset="2"/>
                <a:buChar char="u"/>
                <a:defRPr/>
              </a:pPr>
              <a:r>
                <a:rPr lang="zh-TW" altLang="en-US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新藥、生物藥使用</a:t>
              </a:r>
              <a:r>
                <a:rPr lang="en-US" altLang="zh-TW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eCTD</a:t>
              </a:r>
              <a:r>
                <a:rPr lang="zh-TW" altLang="en-US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送件</a:t>
              </a:r>
              <a:r>
                <a:rPr lang="en-US" altLang="zh-TW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(</a:t>
              </a:r>
              <a:r>
                <a:rPr lang="en-US" altLang="zh-TW" b="1" dirty="0" err="1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eNDA</a:t>
              </a:r>
              <a:r>
                <a:rPr lang="en-US" altLang="zh-TW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)</a:t>
              </a:r>
            </a:p>
            <a:p>
              <a:pPr marL="285744" indent="-285744">
                <a:buFont typeface="Wingdings" panose="05000000000000000000" pitchFamily="2" charset="2"/>
                <a:buChar char="u"/>
                <a:defRPr/>
              </a:pPr>
              <a:endParaRPr lang="en-US" altLang="zh-TW" b="1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endParaRPr>
            </a:p>
            <a:p>
              <a:pPr marL="285744" indent="-285744">
                <a:buFont typeface="Wingdings" panose="05000000000000000000" pitchFamily="2" charset="2"/>
                <a:buChar char="u"/>
                <a:defRPr/>
              </a:pPr>
              <a:r>
                <a:rPr lang="zh-TW" altLang="en-US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規劃新增藥品許可證上市後變更案、展延案使用</a:t>
              </a:r>
              <a:r>
                <a:rPr lang="en-US" altLang="zh-TW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eCTD</a:t>
              </a:r>
              <a:r>
                <a:rPr lang="zh-TW" altLang="en-US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送件</a:t>
              </a:r>
              <a:endParaRPr lang="en-US" altLang="zh-TW" b="1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endParaRPr>
            </a:p>
            <a:p>
              <a:pPr marL="285744" indent="-285744">
                <a:buFont typeface="Wingdings" panose="05000000000000000000" pitchFamily="2" charset="2"/>
                <a:buChar char="u"/>
                <a:defRPr/>
              </a:pPr>
              <a:endParaRPr lang="en-US" altLang="zh-TW" sz="1600" b="1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endParaRPr>
            </a:p>
            <a:p>
              <a:pPr marL="285744" indent="-285744">
                <a:buFont typeface="Wingdings" panose="05000000000000000000" pitchFamily="2" charset="2"/>
                <a:buChar char="u"/>
                <a:defRPr/>
              </a:pPr>
              <a:r>
                <a:rPr lang="zh-TW" altLang="en-US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規劃新增臨床試驗類一般案件申辦功能</a:t>
              </a:r>
              <a:r>
                <a:rPr lang="en-US" altLang="zh-TW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(</a:t>
              </a:r>
              <a:r>
                <a:rPr lang="zh-TW" altLang="en-US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自</a:t>
              </a:r>
              <a:r>
                <a:rPr lang="en-US" altLang="zh-TW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7/1</a:t>
              </a:r>
              <a:r>
                <a:rPr lang="zh-TW" altLang="en-US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起施行，紙本及電子送件併行</a:t>
              </a:r>
              <a:r>
                <a:rPr lang="en-US" altLang="zh-TW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)</a:t>
              </a:r>
              <a:endParaRPr lang="zh-TW" altLang="en-US" b="1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</p:grpSp>
      <p:grpSp>
        <p:nvGrpSpPr>
          <p:cNvPr id="23" name="群組 22">
            <a:extLst>
              <a:ext uri="{FF2B5EF4-FFF2-40B4-BE49-F238E27FC236}">
                <a16:creationId xmlns:a16="http://schemas.microsoft.com/office/drawing/2014/main" id="{0F5F3D45-1651-48F2-A420-ABFA54FE726C}"/>
              </a:ext>
            </a:extLst>
          </p:cNvPr>
          <p:cNvGrpSpPr/>
          <p:nvPr/>
        </p:nvGrpSpPr>
        <p:grpSpPr>
          <a:xfrm>
            <a:off x="5932166" y="2160000"/>
            <a:ext cx="3763924" cy="2087017"/>
            <a:chOff x="5932166" y="2160000"/>
            <a:chExt cx="3763924" cy="2087017"/>
          </a:xfrm>
        </p:grpSpPr>
        <p:sp>
          <p:nvSpPr>
            <p:cNvPr id="20" name="向右箭號 19">
              <a:extLst>
                <a:ext uri="{FF2B5EF4-FFF2-40B4-BE49-F238E27FC236}">
                  <a16:creationId xmlns:a16="http://schemas.microsoft.com/office/drawing/2014/main" id="{34915CFC-7472-444E-AB5F-31C0639DD69C}"/>
                </a:ext>
              </a:extLst>
            </p:cNvPr>
            <p:cNvSpPr/>
            <p:nvPr/>
          </p:nvSpPr>
          <p:spPr>
            <a:xfrm>
              <a:off x="6096090" y="2160000"/>
              <a:ext cx="3600000" cy="720000"/>
            </a:xfrm>
            <a:prstGeom prst="stripedRightArrow">
              <a:avLst/>
            </a:prstGeom>
            <a:solidFill>
              <a:srgbClr val="7030A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lvl="0" algn="ctr">
                <a:defRPr/>
              </a:pPr>
              <a:r>
                <a:rPr lang="en-US" altLang="zh-TW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110</a:t>
              </a:r>
              <a:r>
                <a:rPr lang="zh-TW" altLang="en-US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年第四季</a:t>
              </a:r>
              <a:r>
                <a:rPr lang="en-US" altLang="zh-TW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(10-12</a:t>
              </a:r>
              <a:r>
                <a:rPr lang="zh-TW" altLang="en-US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月</a:t>
              </a:r>
              <a:r>
                <a:rPr lang="en-US" altLang="zh-TW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)</a:t>
              </a:r>
              <a:endParaRPr lang="zh-TW" altLang="en-US" b="1" kern="0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3EC3892D-309E-4FEE-981F-535D7D022C6B}"/>
                </a:ext>
              </a:extLst>
            </p:cNvPr>
            <p:cNvSpPr/>
            <p:nvPr/>
          </p:nvSpPr>
          <p:spPr>
            <a:xfrm>
              <a:off x="5932166" y="2800467"/>
              <a:ext cx="3708597" cy="14465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44" indent="-285744">
                <a:buFont typeface="Wingdings" panose="05000000000000000000" pitchFamily="2" charset="2"/>
                <a:buChar char="u"/>
                <a:defRPr/>
              </a:pPr>
              <a:r>
                <a:rPr lang="zh-TW" altLang="en-US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規劃新增查驗登記類</a:t>
              </a:r>
              <a:r>
                <a:rPr lang="en-US" altLang="zh-TW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【</a:t>
              </a:r>
              <a:r>
                <a:rPr lang="zh-TW" altLang="en-US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第三方資料上傳功能</a:t>
              </a:r>
              <a:r>
                <a:rPr lang="en-US" altLang="zh-TW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(close part)】</a:t>
              </a:r>
            </a:p>
            <a:p>
              <a:pPr>
                <a:defRPr/>
              </a:pPr>
              <a:endParaRPr lang="en-US" altLang="zh-TW" sz="1600" b="1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endParaRPr>
            </a:p>
            <a:p>
              <a:pPr marL="285744" indent="-285744">
                <a:buFont typeface="Wingdings" panose="05000000000000000000" pitchFamily="2" charset="2"/>
                <a:buChar char="u"/>
                <a:defRPr/>
              </a:pPr>
              <a:r>
                <a:rPr lang="zh-TW" altLang="en-US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規劃新增臨床試驗類</a:t>
              </a:r>
              <a:r>
                <a:rPr lang="en-US" altLang="zh-TW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【</a:t>
              </a:r>
              <a:r>
                <a:rPr lang="zh-TW" altLang="en-US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同一項，多計畫變更</a:t>
              </a:r>
              <a:r>
                <a:rPr lang="en-US" altLang="zh-TW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】</a:t>
              </a:r>
              <a:endParaRPr lang="zh-TW" altLang="en-US" b="1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99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8"/>
          <p:cNvSpPr>
            <a:spLocks noGrp="1"/>
          </p:cNvSpPr>
          <p:nvPr>
            <p:ph type="body" sz="quarter" idx="11"/>
          </p:nvPr>
        </p:nvSpPr>
        <p:spPr>
          <a:xfrm>
            <a:off x="1590866" y="994813"/>
            <a:ext cx="9000000" cy="4572000"/>
          </a:xfrm>
        </p:spPr>
        <p:txBody>
          <a:bodyPr/>
          <a:lstStyle/>
          <a:p>
            <a:pPr marL="0" indent="0" algn="just">
              <a:buNone/>
            </a:pPr>
            <a:r>
              <a:rPr lang="zh-TW" altLang="en-US" sz="3200" b="1" dirty="0">
                <a:solidFill>
                  <a:schemeClr val="accent2"/>
                </a:solidFill>
              </a:rPr>
              <a:t>自</a:t>
            </a:r>
            <a:r>
              <a:rPr lang="en-US" altLang="zh-TW" sz="3200" b="1" dirty="0">
                <a:solidFill>
                  <a:schemeClr val="accent2"/>
                </a:solidFill>
              </a:rPr>
              <a:t>110</a:t>
            </a:r>
            <a:r>
              <a:rPr lang="zh-TW" altLang="en-US" sz="3200" b="1" dirty="0">
                <a:solidFill>
                  <a:schemeClr val="accent2"/>
                </a:solidFill>
              </a:rPr>
              <a:t>年</a:t>
            </a:r>
            <a:r>
              <a:rPr lang="en-US" altLang="zh-TW" sz="3200" b="1" dirty="0">
                <a:solidFill>
                  <a:schemeClr val="accent2"/>
                </a:solidFill>
              </a:rPr>
              <a:t>7</a:t>
            </a:r>
            <a:r>
              <a:rPr lang="zh-TW" altLang="en-US" sz="3200" b="1" dirty="0">
                <a:solidFill>
                  <a:schemeClr val="accent2"/>
                </a:solidFill>
              </a:rPr>
              <a:t>月</a:t>
            </a:r>
            <a:r>
              <a:rPr lang="en-US" altLang="zh-TW" sz="3200" b="1" dirty="0">
                <a:solidFill>
                  <a:schemeClr val="accent2"/>
                </a:solidFill>
              </a:rPr>
              <a:t>1</a:t>
            </a:r>
            <a:r>
              <a:rPr lang="zh-TW" altLang="en-US" sz="3200" b="1" dirty="0">
                <a:solidFill>
                  <a:schemeClr val="accent2"/>
                </a:solidFill>
              </a:rPr>
              <a:t>日起，臨床試驗一般審查類型及</a:t>
            </a:r>
            <a:r>
              <a:rPr lang="en-US" altLang="zh-TW" sz="3200" b="1" dirty="0">
                <a:solidFill>
                  <a:schemeClr val="accent2"/>
                </a:solidFill>
              </a:rPr>
              <a:t>Fast</a:t>
            </a:r>
            <a:r>
              <a:rPr lang="zh-TW" altLang="en-US" sz="3200" b="1" dirty="0">
                <a:solidFill>
                  <a:schemeClr val="accent2"/>
                </a:solidFill>
              </a:rPr>
              <a:t> </a:t>
            </a:r>
            <a:r>
              <a:rPr lang="en-US" altLang="zh-TW" sz="3200" b="1" dirty="0">
                <a:solidFill>
                  <a:schemeClr val="accent2"/>
                </a:solidFill>
              </a:rPr>
              <a:t>Track</a:t>
            </a:r>
            <a:r>
              <a:rPr lang="zh-TW" altLang="en-US" sz="3200" b="1" dirty="0">
                <a:solidFill>
                  <a:schemeClr val="accent2"/>
                </a:solidFill>
              </a:rPr>
              <a:t>快審類型案件</a:t>
            </a:r>
            <a:r>
              <a:rPr lang="en-US" altLang="zh-TW" sz="3200" b="1" dirty="0">
                <a:solidFill>
                  <a:schemeClr val="accent2"/>
                </a:solidFill>
              </a:rPr>
              <a:t>(</a:t>
            </a:r>
            <a:r>
              <a:rPr lang="zh-TW" altLang="en-US" sz="3200" b="1" dirty="0">
                <a:solidFill>
                  <a:schemeClr val="accent2"/>
                </a:solidFill>
              </a:rPr>
              <a:t>新案、變更案及結案報告</a:t>
            </a:r>
            <a:r>
              <a:rPr lang="en-US" altLang="zh-TW" sz="3200" b="1" dirty="0">
                <a:solidFill>
                  <a:schemeClr val="accent2"/>
                </a:solidFill>
              </a:rPr>
              <a:t>)</a:t>
            </a:r>
            <a:r>
              <a:rPr lang="zh-TW" altLang="en-US" sz="3200" b="1" dirty="0">
                <a:solidFill>
                  <a:schemeClr val="accent2"/>
                </a:solidFill>
              </a:rPr>
              <a:t>開放線上申辦，紙本及電子送件並行</a:t>
            </a:r>
            <a:endParaRPr lang="en-US" altLang="zh-TW" sz="3200" b="1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endParaRPr lang="en-US" altLang="zh-TW" sz="3200" b="1" u="sng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r>
              <a:rPr lang="en-US" altLang="zh-TW" sz="3200" b="1" u="sng" dirty="0">
                <a:solidFill>
                  <a:schemeClr val="accent2"/>
                </a:solidFill>
              </a:rPr>
              <a:t>110</a:t>
            </a:r>
            <a:r>
              <a:rPr lang="zh-TW" altLang="en-US" sz="3200" b="1" u="sng" dirty="0">
                <a:solidFill>
                  <a:schemeClr val="accent2"/>
                </a:solidFill>
              </a:rPr>
              <a:t>年</a:t>
            </a:r>
            <a:r>
              <a:rPr lang="en-US" altLang="zh-TW" sz="3200" b="1" u="sng" dirty="0">
                <a:solidFill>
                  <a:schemeClr val="accent2"/>
                </a:solidFill>
              </a:rPr>
              <a:t>5</a:t>
            </a:r>
            <a:r>
              <a:rPr lang="zh-TW" altLang="en-US" sz="3200" b="1" u="sng" dirty="0">
                <a:solidFill>
                  <a:schemeClr val="accent2"/>
                </a:solidFill>
              </a:rPr>
              <a:t>月</a:t>
            </a:r>
            <a:r>
              <a:rPr lang="en-US" altLang="zh-TW" sz="3200" b="1" u="sng" dirty="0">
                <a:solidFill>
                  <a:schemeClr val="accent2"/>
                </a:solidFill>
              </a:rPr>
              <a:t>24</a:t>
            </a:r>
            <a:r>
              <a:rPr lang="zh-TW" altLang="en-US" sz="3200" b="1" u="sng" dirty="0">
                <a:solidFill>
                  <a:schemeClr val="accent2"/>
                </a:solidFill>
              </a:rPr>
              <a:t>日</a:t>
            </a:r>
            <a:r>
              <a:rPr lang="en-US" altLang="zh-TW" sz="3200" b="1" u="sng" dirty="0">
                <a:solidFill>
                  <a:schemeClr val="accent2"/>
                </a:solidFill>
              </a:rPr>
              <a:t>FDA</a:t>
            </a:r>
            <a:r>
              <a:rPr lang="zh-TW" altLang="en-US" sz="3200" b="1" u="sng" dirty="0">
                <a:solidFill>
                  <a:schemeClr val="accent2"/>
                </a:solidFill>
              </a:rPr>
              <a:t>藥字第</a:t>
            </a:r>
            <a:r>
              <a:rPr lang="en-US" altLang="zh-TW" sz="3200" b="1" u="sng" dirty="0">
                <a:solidFill>
                  <a:schemeClr val="accent2"/>
                </a:solidFill>
              </a:rPr>
              <a:t>1101404982</a:t>
            </a:r>
            <a:r>
              <a:rPr lang="zh-TW" altLang="en-US" sz="3200" b="1" u="sng" dirty="0">
                <a:solidFill>
                  <a:schemeClr val="accent2"/>
                </a:solidFill>
              </a:rPr>
              <a:t>號函</a:t>
            </a:r>
            <a:endParaRPr lang="en-US" altLang="zh-TW" sz="3200" b="1" u="sng" dirty="0">
              <a:solidFill>
                <a:schemeClr val="accent2"/>
              </a:solidFill>
            </a:endParaRP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DF5B525B-67CB-4BB7-9EEC-F93E340B1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949" y="249980"/>
            <a:ext cx="11063835" cy="576062"/>
          </a:xfrm>
        </p:spPr>
        <p:txBody>
          <a:bodyPr/>
          <a:lstStyle/>
          <a:p>
            <a:r>
              <a:rPr lang="zh-TW" altLang="en-US" sz="3600" b="1" dirty="0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重要通知</a:t>
            </a:r>
          </a:p>
        </p:txBody>
      </p:sp>
    </p:spTree>
    <p:extLst>
      <p:ext uri="{BB962C8B-B14F-4D97-AF65-F5344CB8AC3E}">
        <p14:creationId xmlns:p14="http://schemas.microsoft.com/office/powerpoint/2010/main" val="1905758144"/>
      </p:ext>
    </p:extLst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8"/>
          <p:cNvSpPr>
            <a:spLocks noGrp="1"/>
          </p:cNvSpPr>
          <p:nvPr>
            <p:ph type="body" sz="quarter" idx="11"/>
          </p:nvPr>
        </p:nvSpPr>
        <p:spPr>
          <a:xfrm>
            <a:off x="1590866" y="994812"/>
            <a:ext cx="9000000" cy="5077513"/>
          </a:xfrm>
        </p:spPr>
        <p:txBody>
          <a:bodyPr/>
          <a:lstStyle/>
          <a:p>
            <a:pPr marL="0" indent="0">
              <a:buNone/>
            </a:pPr>
            <a:r>
              <a:rPr lang="zh-TW" altLang="en-US" sz="3200" b="1" dirty="0">
                <a:solidFill>
                  <a:schemeClr val="accent2"/>
                </a:solidFill>
              </a:rPr>
              <a:t>本年度預計共辦理四場業者說明會</a:t>
            </a:r>
            <a:endParaRPr lang="en-US" altLang="zh-TW" sz="32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3200" b="1" dirty="0">
                <a:solidFill>
                  <a:schemeClr val="accent2"/>
                </a:solidFill>
              </a:rPr>
              <a:t>第一場：</a:t>
            </a:r>
            <a:r>
              <a:rPr lang="en-US" altLang="zh-TW" sz="3200" b="1" dirty="0">
                <a:solidFill>
                  <a:schemeClr val="accent2"/>
                </a:solidFill>
              </a:rPr>
              <a:t>110</a:t>
            </a:r>
            <a:r>
              <a:rPr lang="zh-TW" altLang="en-US" sz="3200" b="1" dirty="0">
                <a:solidFill>
                  <a:schemeClr val="accent2"/>
                </a:solidFill>
              </a:rPr>
              <a:t>年</a:t>
            </a:r>
            <a:r>
              <a:rPr lang="en-US" altLang="zh-TW" sz="3200" b="1" dirty="0">
                <a:solidFill>
                  <a:schemeClr val="accent2"/>
                </a:solidFill>
              </a:rPr>
              <a:t>4</a:t>
            </a:r>
            <a:r>
              <a:rPr lang="zh-TW" altLang="en-US" sz="3200" b="1" dirty="0">
                <a:solidFill>
                  <a:schemeClr val="accent2"/>
                </a:solidFill>
              </a:rPr>
              <a:t>月</a:t>
            </a:r>
            <a:r>
              <a:rPr lang="en-US" altLang="zh-TW" sz="3200" b="1" dirty="0">
                <a:solidFill>
                  <a:schemeClr val="accent2"/>
                </a:solidFill>
              </a:rPr>
              <a:t>16</a:t>
            </a:r>
            <a:r>
              <a:rPr lang="zh-TW" altLang="en-US" sz="3200" b="1" dirty="0">
                <a:solidFill>
                  <a:schemeClr val="accent2"/>
                </a:solidFill>
              </a:rPr>
              <a:t>日，台北國際會議中心</a:t>
            </a:r>
            <a:endParaRPr lang="en-US" altLang="zh-TW" sz="32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3200" b="1" dirty="0">
                <a:solidFill>
                  <a:schemeClr val="accent2"/>
                </a:solidFill>
              </a:rPr>
              <a:t>第二場：</a:t>
            </a:r>
            <a:r>
              <a:rPr lang="en-US" altLang="zh-TW" sz="3200" b="1" dirty="0">
                <a:solidFill>
                  <a:schemeClr val="accent2"/>
                </a:solidFill>
              </a:rPr>
              <a:t>110</a:t>
            </a:r>
            <a:r>
              <a:rPr lang="zh-TW" altLang="en-US" sz="3200" b="1" dirty="0">
                <a:solidFill>
                  <a:schemeClr val="accent2"/>
                </a:solidFill>
              </a:rPr>
              <a:t>年</a:t>
            </a:r>
            <a:r>
              <a:rPr lang="en-US" altLang="zh-TW" sz="3200" b="1" dirty="0">
                <a:solidFill>
                  <a:schemeClr val="accent2"/>
                </a:solidFill>
              </a:rPr>
              <a:t>6</a:t>
            </a:r>
            <a:r>
              <a:rPr lang="zh-TW" altLang="en-US" sz="3200" b="1" dirty="0">
                <a:solidFill>
                  <a:schemeClr val="accent2"/>
                </a:solidFill>
              </a:rPr>
              <a:t>月</a:t>
            </a:r>
            <a:r>
              <a:rPr lang="en-US" altLang="zh-TW" sz="3200" b="1" dirty="0">
                <a:solidFill>
                  <a:schemeClr val="accent2"/>
                </a:solidFill>
              </a:rPr>
              <a:t>10</a:t>
            </a:r>
            <a:r>
              <a:rPr lang="zh-TW" altLang="en-US" sz="3200" b="1" dirty="0">
                <a:solidFill>
                  <a:schemeClr val="accent2"/>
                </a:solidFill>
              </a:rPr>
              <a:t>日</a:t>
            </a:r>
            <a:r>
              <a:rPr lang="en-US" altLang="zh-TW" sz="3200" b="1" dirty="0">
                <a:solidFill>
                  <a:schemeClr val="accent2"/>
                </a:solidFill>
              </a:rPr>
              <a:t>(</a:t>
            </a:r>
            <a:r>
              <a:rPr lang="zh-TW" altLang="en-US" sz="3200" b="1" dirty="0">
                <a:solidFill>
                  <a:schemeClr val="accent2"/>
                </a:solidFill>
              </a:rPr>
              <a:t>線上：</a:t>
            </a:r>
            <a:r>
              <a:rPr lang="en-US" altLang="zh-TW" sz="3200" b="1" dirty="0">
                <a:solidFill>
                  <a:schemeClr val="accent2"/>
                </a:solidFill>
              </a:rPr>
              <a:t>Cisco </a:t>
            </a:r>
            <a:r>
              <a:rPr lang="en-US" altLang="zh-TW" sz="3200" b="1" dirty="0" err="1">
                <a:solidFill>
                  <a:schemeClr val="accent2"/>
                </a:solidFill>
              </a:rPr>
              <a:t>Webex</a:t>
            </a:r>
            <a:r>
              <a:rPr lang="en-US" altLang="zh-TW" sz="3200" b="1" dirty="0">
                <a:solidFill>
                  <a:schemeClr val="accent2"/>
                </a:solidFill>
              </a:rPr>
              <a:t>)</a:t>
            </a:r>
          </a:p>
          <a:p>
            <a:pPr marL="0" indent="0">
              <a:buNone/>
            </a:pPr>
            <a:endParaRPr lang="en-US" altLang="zh-TW" sz="32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3200" b="1" dirty="0">
                <a:solidFill>
                  <a:schemeClr val="accent2"/>
                </a:solidFill>
              </a:rPr>
              <a:t>第三場：</a:t>
            </a:r>
            <a:r>
              <a:rPr lang="en-US" altLang="zh-TW" sz="3200" b="1" dirty="0">
                <a:solidFill>
                  <a:schemeClr val="accent2"/>
                </a:solidFill>
              </a:rPr>
              <a:t>110</a:t>
            </a:r>
            <a:r>
              <a:rPr lang="zh-TW" altLang="en-US" sz="3200" b="1" dirty="0">
                <a:solidFill>
                  <a:schemeClr val="accent2"/>
                </a:solidFill>
              </a:rPr>
              <a:t>年</a:t>
            </a:r>
            <a:r>
              <a:rPr lang="en-US" altLang="zh-TW" sz="3200" b="1" dirty="0">
                <a:solidFill>
                  <a:schemeClr val="accent2"/>
                </a:solidFill>
              </a:rPr>
              <a:t>9</a:t>
            </a:r>
            <a:r>
              <a:rPr lang="zh-TW" altLang="en-US" sz="3200" b="1" dirty="0">
                <a:solidFill>
                  <a:schemeClr val="accent2"/>
                </a:solidFill>
              </a:rPr>
              <a:t>月</a:t>
            </a:r>
            <a:r>
              <a:rPr lang="en-US" altLang="zh-TW" sz="3200" b="1" dirty="0">
                <a:solidFill>
                  <a:schemeClr val="accent2"/>
                </a:solidFill>
              </a:rPr>
              <a:t>~10</a:t>
            </a:r>
            <a:r>
              <a:rPr lang="zh-TW" altLang="en-US" sz="3200" b="1" dirty="0">
                <a:solidFill>
                  <a:schemeClr val="accent2"/>
                </a:solidFill>
              </a:rPr>
              <a:t>月</a:t>
            </a:r>
            <a:r>
              <a:rPr lang="en-US" altLang="zh-TW" sz="3200" b="1" dirty="0">
                <a:solidFill>
                  <a:schemeClr val="accent2"/>
                </a:solidFill>
              </a:rPr>
              <a:t>(</a:t>
            </a:r>
            <a:r>
              <a:rPr lang="zh-TW" altLang="en-US" sz="3200" b="1" dirty="0">
                <a:solidFill>
                  <a:schemeClr val="accent2"/>
                </a:solidFill>
              </a:rPr>
              <a:t>台北場</a:t>
            </a:r>
            <a:r>
              <a:rPr lang="en-US" altLang="zh-TW" sz="3200" b="1" dirty="0">
                <a:solidFill>
                  <a:schemeClr val="accent2"/>
                </a:solidFill>
              </a:rPr>
              <a:t>)(</a:t>
            </a:r>
            <a:r>
              <a:rPr lang="zh-TW" altLang="en-US" sz="3200" b="1" dirty="0">
                <a:solidFill>
                  <a:schemeClr val="accent2"/>
                </a:solidFill>
              </a:rPr>
              <a:t>暫定</a:t>
            </a:r>
            <a:r>
              <a:rPr lang="en-US" altLang="zh-TW" sz="3200" b="1" dirty="0">
                <a:solidFill>
                  <a:schemeClr val="accent2"/>
                </a:solidFill>
              </a:rPr>
              <a:t>)</a:t>
            </a:r>
          </a:p>
          <a:p>
            <a:pPr marL="0" indent="0">
              <a:buNone/>
            </a:pPr>
            <a:r>
              <a:rPr lang="zh-TW" altLang="en-US" sz="3200" b="1" dirty="0">
                <a:solidFill>
                  <a:schemeClr val="accent2"/>
                </a:solidFill>
              </a:rPr>
              <a:t>第四場：</a:t>
            </a:r>
            <a:r>
              <a:rPr lang="en-US" altLang="zh-TW" sz="3200" b="1" dirty="0">
                <a:solidFill>
                  <a:schemeClr val="accent2"/>
                </a:solidFill>
              </a:rPr>
              <a:t>110</a:t>
            </a:r>
            <a:r>
              <a:rPr lang="zh-TW" altLang="en-US" sz="3200" b="1" dirty="0">
                <a:solidFill>
                  <a:schemeClr val="accent2"/>
                </a:solidFill>
              </a:rPr>
              <a:t>年</a:t>
            </a:r>
            <a:r>
              <a:rPr lang="en-US" altLang="zh-TW" sz="3200" b="1" dirty="0">
                <a:solidFill>
                  <a:schemeClr val="accent2"/>
                </a:solidFill>
              </a:rPr>
              <a:t>11</a:t>
            </a:r>
            <a:r>
              <a:rPr lang="zh-TW" altLang="en-US" sz="3200" b="1" dirty="0">
                <a:solidFill>
                  <a:schemeClr val="accent2"/>
                </a:solidFill>
              </a:rPr>
              <a:t>月</a:t>
            </a:r>
            <a:r>
              <a:rPr lang="en-US" altLang="zh-TW" sz="3200" b="1" dirty="0">
                <a:solidFill>
                  <a:schemeClr val="accent2"/>
                </a:solidFill>
              </a:rPr>
              <a:t>(</a:t>
            </a:r>
            <a:r>
              <a:rPr lang="zh-TW" altLang="en-US" sz="3200" b="1" dirty="0">
                <a:solidFill>
                  <a:schemeClr val="accent2"/>
                </a:solidFill>
              </a:rPr>
              <a:t>台北場</a:t>
            </a:r>
            <a:r>
              <a:rPr lang="en-US" altLang="zh-TW" sz="3200" b="1" dirty="0">
                <a:solidFill>
                  <a:schemeClr val="accent2"/>
                </a:solidFill>
              </a:rPr>
              <a:t>)(</a:t>
            </a:r>
            <a:r>
              <a:rPr lang="zh-TW" altLang="en-US" sz="3200" b="1" dirty="0">
                <a:solidFill>
                  <a:schemeClr val="accent2"/>
                </a:solidFill>
              </a:rPr>
              <a:t>暫定</a:t>
            </a:r>
            <a:r>
              <a:rPr lang="en-US" altLang="zh-TW" sz="3200" b="1" dirty="0">
                <a:solidFill>
                  <a:schemeClr val="accent2"/>
                </a:solidFill>
              </a:rPr>
              <a:t>)</a:t>
            </a:r>
          </a:p>
          <a:p>
            <a:pPr marL="0" indent="0">
              <a:buNone/>
            </a:pPr>
            <a:endParaRPr lang="en-US" altLang="zh-TW" sz="32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3200" b="1" dirty="0">
                <a:solidFill>
                  <a:srgbClr val="FF0000"/>
                </a:solidFill>
              </a:rPr>
              <a:t>請持續關注本署相關訊息</a:t>
            </a: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DF5B525B-67CB-4BB7-9EEC-F93E340B1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949" y="249980"/>
            <a:ext cx="11063835" cy="576062"/>
          </a:xfrm>
        </p:spPr>
        <p:txBody>
          <a:bodyPr/>
          <a:lstStyle/>
          <a:p>
            <a:r>
              <a:rPr lang="zh-TW" altLang="en-US" sz="3600" b="1" dirty="0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重要通知</a:t>
            </a:r>
          </a:p>
        </p:txBody>
      </p:sp>
    </p:spTree>
    <p:extLst>
      <p:ext uri="{BB962C8B-B14F-4D97-AF65-F5344CB8AC3E}">
        <p14:creationId xmlns:p14="http://schemas.microsoft.com/office/powerpoint/2010/main" val="3242669829"/>
      </p:ext>
    </p:extLst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F24AD7AE-D266-4568-89F6-1BEC6B2B19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6867" y="2179783"/>
            <a:ext cx="9237012" cy="852652"/>
          </a:xfrm>
        </p:spPr>
        <p:txBody>
          <a:bodyPr/>
          <a:lstStyle/>
          <a:p>
            <a:r>
              <a:rPr lang="zh-TW" altLang="en-US" sz="4400" dirty="0"/>
              <a:t>常見</a:t>
            </a:r>
            <a:r>
              <a:rPr lang="en-US" altLang="zh-TW" sz="4400" dirty="0"/>
              <a:t>Q&amp;A</a:t>
            </a:r>
            <a:endParaRPr lang="zh-TW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617751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59B9F9C-FB49-4E99-BFE4-B3307EDDB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使用自然人憑證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(1)</a:t>
            </a:r>
            <a:endParaRPr lang="zh-TW" altLang="en-US" sz="36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D047B2B-C4C6-429C-B6B3-794C8CC9DC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05D751A9-3EB3-4015-9B59-053576C058F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：本次</a:t>
            </a:r>
            <a:r>
              <a:rPr lang="en-US" altLang="zh-TW" sz="2400" b="1" dirty="0" err="1"/>
              <a:t>ExPRESS</a:t>
            </a:r>
            <a:r>
              <a:rPr lang="zh-TW" altLang="en-US" sz="2400" b="1" dirty="0"/>
              <a:t>平台登入改用自然人憑證驗證適用對象？</a:t>
            </a:r>
            <a:endParaRPr lang="en-US" altLang="zh-TW" sz="2400" b="1" dirty="0"/>
          </a:p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zh-TW" altLang="en-US" sz="2400" b="1" dirty="0"/>
              <a:t>       </a:t>
            </a: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Ａ：由於目前</a:t>
            </a:r>
            <a:r>
              <a:rPr lang="en-US" altLang="zh-TW" sz="2400" b="1" dirty="0" err="1">
                <a:solidFill>
                  <a:schemeClr val="accent2"/>
                </a:solidFill>
              </a:rPr>
              <a:t>ExPRESS</a:t>
            </a:r>
            <a:r>
              <a:rPr lang="zh-TW" altLang="en-US" sz="2400" b="1" dirty="0">
                <a:solidFill>
                  <a:schemeClr val="accent2"/>
                </a:solidFill>
              </a:rPr>
              <a:t>平台受理項目包含「藥品查驗登記類」、「臨床試驗類」，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欲使用</a:t>
            </a:r>
            <a:r>
              <a:rPr lang="en-US" altLang="zh-TW" sz="2400" b="1" dirty="0" err="1">
                <a:solidFill>
                  <a:schemeClr val="accent2"/>
                </a:solidFill>
              </a:rPr>
              <a:t>ExPRESS</a:t>
            </a:r>
            <a:r>
              <a:rPr lang="zh-TW" altLang="en-US" sz="2400" b="1" dirty="0">
                <a:solidFill>
                  <a:schemeClr val="accent2"/>
                </a:solidFill>
              </a:rPr>
              <a:t>平台線上申請，皆需持有自然人憑證進行帳號申請及登入驗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證</a:t>
            </a:r>
            <a:endParaRPr lang="en-US" altLang="zh-TW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431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使用自然人憑證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(2)</a:t>
            </a:r>
            <a:endParaRPr lang="zh-TW" altLang="en-US" sz="36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8804" y="1528763"/>
            <a:ext cx="11063817" cy="4807382"/>
          </a:xfrm>
        </p:spPr>
        <p:txBody>
          <a:bodyPr/>
          <a:lstStyle/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：為什麼要改用自然人憑證？如果使用自然人憑證，自己的個資是否會被側錄？</a:t>
            </a:r>
            <a:endParaRPr lang="en-US" altLang="zh-TW" sz="2400" b="1" dirty="0"/>
          </a:p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zh-TW" altLang="en-US" sz="2400" b="1" dirty="0"/>
              <a:t>       自然人憑證很難用，也不是每個人都有，為何不使用健保卡？</a:t>
            </a:r>
            <a:endParaRPr lang="en-US" altLang="zh-TW" sz="2400" b="1" dirty="0"/>
          </a:p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zh-TW" altLang="en-US" sz="2400" b="1" dirty="0"/>
              <a:t>       </a:t>
            </a: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TW" altLang="en-US" sz="2400" b="1" dirty="0">
                <a:solidFill>
                  <a:schemeClr val="accent2"/>
                </a:solidFill>
              </a:rPr>
              <a:t>為精進帳號管理的機制，核實帳號與使用者身分，另可以避免當帳號密碼遭竊取時被有心人士使用，亦可以免除過去至少每</a:t>
            </a:r>
            <a:r>
              <a:rPr lang="en-US" altLang="zh-TW" sz="2400" b="1" dirty="0">
                <a:solidFill>
                  <a:schemeClr val="accent2"/>
                </a:solidFill>
              </a:rPr>
              <a:t>90</a:t>
            </a:r>
            <a:r>
              <a:rPr lang="zh-TW" altLang="en-US" sz="2400" b="1" dirty="0">
                <a:solidFill>
                  <a:schemeClr val="accent2"/>
                </a:solidFill>
              </a:rPr>
              <a:t>天需要變更密碼等限制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TW" altLang="en-US" sz="2400" b="1" dirty="0">
                <a:solidFill>
                  <a:schemeClr val="accent2"/>
                </a:solidFill>
              </a:rPr>
              <a:t>僅有點選</a:t>
            </a:r>
            <a:r>
              <a:rPr lang="en-US" altLang="zh-TW" sz="2400" b="1" dirty="0">
                <a:solidFill>
                  <a:schemeClr val="accent2"/>
                </a:solidFill>
              </a:rPr>
              <a:t>【</a:t>
            </a:r>
            <a:r>
              <a:rPr lang="zh-TW" altLang="en-US" sz="2400" b="1" dirty="0">
                <a:solidFill>
                  <a:schemeClr val="accent2"/>
                </a:solidFill>
              </a:rPr>
              <a:t>登入</a:t>
            </a:r>
            <a:r>
              <a:rPr lang="en-US" altLang="zh-TW" sz="2400" b="1" dirty="0">
                <a:solidFill>
                  <a:schemeClr val="accent2"/>
                </a:solidFill>
              </a:rPr>
              <a:t>】</a:t>
            </a:r>
            <a:r>
              <a:rPr lang="zh-TW" altLang="en-US" sz="2400" b="1" dirty="0">
                <a:solidFill>
                  <a:schemeClr val="accent2"/>
                </a:solidFill>
              </a:rPr>
              <a:t>時需要進行驗證，完成登入後，即可拔除自然人憑證，亦無側錄個人身分資訊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TW" altLang="en-US" sz="2400" b="1" dirty="0">
                <a:solidFill>
                  <a:schemeClr val="accent2"/>
                </a:solidFill>
              </a:rPr>
              <a:t>因健保卡非屬依電子簽章法所發行之憑證，且安全強度較弱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80719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DA4F088-062A-4064-84D6-EEC4B3051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使用自然人憑證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(3)</a:t>
            </a:r>
            <a:endParaRPr lang="zh-TW" altLang="en-US" sz="36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7F556247-4C4D-44A6-A310-379F81467A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5EC421C4-D36F-417C-9FCF-6D549564770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：為何不由系統直接發送驗證碼給登入之電子郵件作為驗證機制 </a:t>
            </a:r>
            <a:endParaRPr lang="en-US" altLang="zh-TW" sz="2400" b="1"/>
          </a:p>
          <a:p>
            <a:pPr marL="0" indent="0">
              <a:buClr>
                <a:schemeClr val="tx1"/>
              </a:buClr>
              <a:buSzPct val="100000"/>
              <a:buNone/>
            </a:pP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TW" altLang="en-US" sz="2400" b="1" dirty="0">
                <a:solidFill>
                  <a:schemeClr val="accent2"/>
                </a:solidFill>
              </a:rPr>
              <a:t>使用電子郵件發送驗證碼作為驗證機制，則需設定為一次性使用，故每次登入皆需重新寄送，且電子郵件亦未能解決帳號共用之問題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TW" altLang="en-US" sz="2400" b="1" dirty="0">
                <a:solidFill>
                  <a:schemeClr val="accent2"/>
                </a:solidFill>
              </a:rPr>
              <a:t>若使用免付費信箱</a:t>
            </a:r>
            <a:r>
              <a:rPr lang="en-US" altLang="zh-TW" sz="2400" b="1" dirty="0">
                <a:solidFill>
                  <a:schemeClr val="accent2"/>
                </a:solidFill>
              </a:rPr>
              <a:t>(</a:t>
            </a:r>
            <a:r>
              <a:rPr lang="zh-TW" altLang="en-US" sz="2400" b="1" dirty="0">
                <a:solidFill>
                  <a:schemeClr val="accent2"/>
                </a:solidFill>
              </a:rPr>
              <a:t>如</a:t>
            </a:r>
            <a:r>
              <a:rPr lang="en-US" altLang="zh-TW" sz="2400" b="1" dirty="0">
                <a:solidFill>
                  <a:schemeClr val="accent2"/>
                </a:solidFill>
              </a:rPr>
              <a:t>yahoo</a:t>
            </a:r>
            <a:r>
              <a:rPr lang="zh-TW" altLang="en-US" sz="2400" b="1" dirty="0">
                <a:solidFill>
                  <a:schemeClr val="accent2"/>
                </a:solidFill>
              </a:rPr>
              <a:t>、</a:t>
            </a:r>
            <a:r>
              <a:rPr lang="en-US" altLang="zh-TW" sz="2400" b="1" dirty="0" err="1">
                <a:solidFill>
                  <a:schemeClr val="accent2"/>
                </a:solidFill>
              </a:rPr>
              <a:t>gmail</a:t>
            </a:r>
            <a:r>
              <a:rPr lang="zh-TW" altLang="en-US" sz="2400" b="1" dirty="0">
                <a:solidFill>
                  <a:schemeClr val="accent2"/>
                </a:solidFill>
              </a:rPr>
              <a:t>、</a:t>
            </a:r>
            <a:r>
              <a:rPr lang="en-US" altLang="zh-TW" sz="2400" b="1" dirty="0" err="1">
                <a:solidFill>
                  <a:schemeClr val="accent2"/>
                </a:solidFill>
              </a:rPr>
              <a:t>hotmail</a:t>
            </a:r>
            <a:r>
              <a:rPr lang="zh-TW" altLang="en-US" sz="2400" b="1" dirty="0">
                <a:solidFill>
                  <a:schemeClr val="accent2"/>
                </a:solidFill>
              </a:rPr>
              <a:t>等</a:t>
            </a:r>
            <a:r>
              <a:rPr lang="en-US" altLang="zh-TW" sz="2400" b="1" dirty="0">
                <a:solidFill>
                  <a:schemeClr val="accent2"/>
                </a:solidFill>
              </a:rPr>
              <a:t>)</a:t>
            </a:r>
            <a:r>
              <a:rPr lang="zh-TW" altLang="en-US" sz="2400" b="1" dirty="0">
                <a:solidFill>
                  <a:schemeClr val="accent2"/>
                </a:solidFill>
              </a:rPr>
              <a:t>，容易丟失信件，無法正常接收驗證連結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TW" altLang="en-US" sz="2400" b="1" dirty="0">
                <a:solidFill>
                  <a:schemeClr val="accent2"/>
                </a:solidFill>
              </a:rPr>
              <a:t>使用電子郵件發送，亦有被有心人士攻擊及攔截之風險，且若被植入惡意網址會造成額外的損失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endParaRPr lang="en-US" altLang="zh-TW" sz="2400" b="1" dirty="0">
              <a:solidFill>
                <a:schemeClr val="accent2"/>
              </a:solidFill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endParaRPr lang="zh-TW" altLang="en-US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596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代理人設定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8804" y="1528763"/>
            <a:ext cx="11063817" cy="4807382"/>
          </a:xfrm>
        </p:spPr>
        <p:txBody>
          <a:bodyPr/>
          <a:lstStyle/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</a:t>
            </a:r>
            <a:endParaRPr lang="en-US" altLang="zh-TW" sz="2400" b="1" dirty="0"/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zh-TW" altLang="en-US" sz="2400" b="1" dirty="0"/>
              <a:t>若案件承辦人臨時請假，需要設定代理人，若改用自然人憑證該如何處理？</a:t>
            </a:r>
            <a:endParaRPr lang="en-US" altLang="zh-TW" sz="2400" b="1" dirty="0"/>
          </a:p>
          <a:p>
            <a:pPr marL="457200" indent="-45720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zh-TW" altLang="en-US" sz="2400" b="1" dirty="0"/>
              <a:t>目前單次送審案件只能更換一次案件承辦人，是否可取消更換次數限制或是保留適當彈性？</a:t>
            </a:r>
            <a:endParaRPr lang="en-US" altLang="zh-TW" sz="2400" b="1" dirty="0"/>
          </a:p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zh-TW" altLang="en-US" sz="2400" b="1" dirty="0"/>
              <a:t>       </a:t>
            </a: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Ａ：若案件承辦人請假或是離職，可請業者管理員使用「案件轉移」之按鈕，暫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時將案件轉移給代理人，後續可再移回原承辦人，另「案件轉移」沒有次數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限制</a:t>
            </a:r>
            <a:endParaRPr lang="en-US" altLang="zh-TW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977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離職人員之帳號設定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8804" y="1528762"/>
            <a:ext cx="11063817" cy="4978569"/>
          </a:xfrm>
        </p:spPr>
        <p:txBody>
          <a:bodyPr/>
          <a:lstStyle/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：當人員離職時，舊有帳號該如何處理？</a:t>
            </a: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TW" altLang="en-US" sz="2400" b="1" dirty="0">
                <a:solidFill>
                  <a:schemeClr val="accent2"/>
                </a:solidFill>
              </a:rPr>
              <a:t>一般帳號使用者離職時，可由以下方式擇一處理：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857250" lvl="1" indent="-457200">
              <a:buSzPct val="100000"/>
              <a:buFont typeface="+mj-lt"/>
              <a:buAutoNum type="arabicParenR"/>
            </a:pPr>
            <a:r>
              <a:rPr lang="zh-TW" altLang="en-US" sz="2200" b="1" dirty="0">
                <a:solidFill>
                  <a:schemeClr val="accent2"/>
                </a:solidFill>
              </a:rPr>
              <a:t>業者管理員可將一般使用者「取消啟用」，鎖定該帳號</a:t>
            </a:r>
            <a:endParaRPr lang="en-US" altLang="zh-TW" sz="2200" b="1" dirty="0">
              <a:solidFill>
                <a:schemeClr val="accent2"/>
              </a:solidFill>
            </a:endParaRPr>
          </a:p>
          <a:p>
            <a:pPr marL="857250" lvl="1" indent="-457200">
              <a:buSzPct val="100000"/>
              <a:buFont typeface="+mj-lt"/>
              <a:buAutoNum type="arabicParenR"/>
            </a:pPr>
            <a:r>
              <a:rPr lang="zh-TW" altLang="en-US" sz="2200" b="1" dirty="0">
                <a:solidFill>
                  <a:schemeClr val="accent2"/>
                </a:solidFill>
              </a:rPr>
              <a:t>更換帳號使用者資訊</a:t>
            </a:r>
            <a:r>
              <a:rPr lang="en-US" altLang="zh-TW" sz="2200" b="1" dirty="0">
                <a:solidFill>
                  <a:schemeClr val="accent2"/>
                </a:solidFill>
              </a:rPr>
              <a:t>(</a:t>
            </a:r>
            <a:r>
              <a:rPr lang="zh-TW" altLang="en-US" sz="2200" b="1" dirty="0">
                <a:solidFill>
                  <a:srgbClr val="FF0000"/>
                </a:solidFill>
              </a:rPr>
              <a:t>如姓名、身分證字號</a:t>
            </a:r>
            <a:r>
              <a:rPr lang="en-US" altLang="zh-TW" sz="2200" b="1" dirty="0">
                <a:solidFill>
                  <a:schemeClr val="accent2"/>
                </a:solidFill>
              </a:rPr>
              <a:t>)</a:t>
            </a:r>
          </a:p>
          <a:p>
            <a:pPr marL="1257300" lvl="2" indent="-457200">
              <a:buSzPct val="100000"/>
              <a:buFont typeface="Wingdings" panose="05000000000000000000" pitchFamily="2" charset="2"/>
              <a:buChar char="Ø"/>
            </a:pPr>
            <a:r>
              <a:rPr lang="zh-TW" altLang="en-US" sz="2000" b="1" dirty="0">
                <a:solidFill>
                  <a:srgbClr val="FF0000"/>
                </a:solidFill>
              </a:rPr>
              <a:t>完成更換後，於下次登入時由「我的</a:t>
            </a:r>
            <a:r>
              <a:rPr lang="en-US" altLang="zh-TW" sz="2000" b="1" dirty="0">
                <a:solidFill>
                  <a:srgbClr val="FF0000"/>
                </a:solidFill>
              </a:rPr>
              <a:t>E</a:t>
            </a:r>
            <a:r>
              <a:rPr lang="zh-TW" altLang="en-US" sz="2000" b="1" dirty="0">
                <a:solidFill>
                  <a:srgbClr val="FF0000"/>
                </a:solidFill>
              </a:rPr>
              <a:t>政府」進行自然人憑證驗證</a:t>
            </a:r>
            <a:endParaRPr lang="en-US" altLang="zh-TW" sz="2000" b="1" dirty="0">
              <a:solidFill>
                <a:srgbClr val="FF0000"/>
              </a:solidFill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TW" altLang="en-US" sz="2400" b="1" dirty="0">
                <a:solidFill>
                  <a:schemeClr val="accent2"/>
                </a:solidFill>
              </a:rPr>
              <a:t>業者管理員帳號使用者離職，可由以下方式擇一處理：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857250" lvl="1" indent="-457200">
              <a:buSzPct val="100000"/>
              <a:buFont typeface="+mj-lt"/>
              <a:buAutoNum type="arabicParenR"/>
            </a:pPr>
            <a:r>
              <a:rPr lang="zh-TW" altLang="en-US" sz="2200" b="1" dirty="0">
                <a:solidFill>
                  <a:schemeClr val="accent2"/>
                </a:solidFill>
              </a:rPr>
              <a:t>更換帳號使用者資訊</a:t>
            </a:r>
            <a:r>
              <a:rPr lang="en-US" altLang="zh-TW" sz="2200" b="1" dirty="0">
                <a:solidFill>
                  <a:schemeClr val="accent2"/>
                </a:solidFill>
              </a:rPr>
              <a:t>(</a:t>
            </a:r>
            <a:r>
              <a:rPr lang="zh-TW" altLang="en-US" sz="2200" b="1" dirty="0">
                <a:solidFill>
                  <a:srgbClr val="FF0000"/>
                </a:solidFill>
              </a:rPr>
              <a:t>如姓名、身分證字號</a:t>
            </a:r>
            <a:r>
              <a:rPr lang="en-US" altLang="zh-TW" sz="2200" b="1" dirty="0">
                <a:solidFill>
                  <a:schemeClr val="accent2"/>
                </a:solidFill>
              </a:rPr>
              <a:t>)</a:t>
            </a:r>
          </a:p>
          <a:p>
            <a:pPr marL="1257300" lvl="2" indent="-457200">
              <a:buSzPct val="100000"/>
              <a:buFont typeface="Wingdings" panose="05000000000000000000" pitchFamily="2" charset="2"/>
              <a:buChar char="Ø"/>
            </a:pPr>
            <a:r>
              <a:rPr lang="zh-TW" altLang="en-US" sz="2000" b="1" dirty="0">
                <a:solidFill>
                  <a:srgbClr val="FF0000"/>
                </a:solidFill>
              </a:rPr>
              <a:t>完成更換後，於下次登入時由「我的</a:t>
            </a:r>
            <a:r>
              <a:rPr lang="en-US" altLang="zh-TW" sz="2000" b="1" dirty="0">
                <a:solidFill>
                  <a:srgbClr val="FF0000"/>
                </a:solidFill>
              </a:rPr>
              <a:t>E</a:t>
            </a:r>
            <a:r>
              <a:rPr lang="zh-TW" altLang="en-US" sz="2000" b="1" dirty="0">
                <a:solidFill>
                  <a:srgbClr val="FF0000"/>
                </a:solidFill>
              </a:rPr>
              <a:t>政府」進行自然人憑證驗證</a:t>
            </a:r>
            <a:endParaRPr lang="en-US" altLang="zh-TW" sz="2000" b="1" dirty="0">
              <a:solidFill>
                <a:srgbClr val="FF0000"/>
              </a:solidFill>
            </a:endParaRPr>
          </a:p>
          <a:p>
            <a:pPr marL="857250" lvl="1" indent="-457200">
              <a:buSzPct val="100000"/>
              <a:buFont typeface="+mj-lt"/>
              <a:buAutoNum type="arabicParenR"/>
            </a:pPr>
            <a:r>
              <a:rPr lang="zh-TW" altLang="en-US" sz="2200" b="1" dirty="0">
                <a:solidFill>
                  <a:schemeClr val="accent2"/>
                </a:solidFill>
              </a:rPr>
              <a:t>致電至平台客服說明要「取消啟用」該帳號</a:t>
            </a:r>
            <a:endParaRPr lang="en-US" altLang="zh-TW" sz="2200" b="1" dirty="0">
              <a:solidFill>
                <a:schemeClr val="accent2"/>
              </a:solidFill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TW" altLang="en-US" sz="2400" b="1" dirty="0">
                <a:solidFill>
                  <a:schemeClr val="accent2"/>
                </a:solidFill>
              </a:rPr>
              <a:t>若未依以上方式進行處理，系統將於</a:t>
            </a:r>
            <a:r>
              <a:rPr lang="en-US" altLang="zh-TW" sz="2400" b="1" dirty="0">
                <a:solidFill>
                  <a:schemeClr val="accent2"/>
                </a:solidFill>
              </a:rPr>
              <a:t>90</a:t>
            </a:r>
            <a:r>
              <a:rPr lang="zh-TW" altLang="en-US" sz="2400" b="1" dirty="0">
                <a:solidFill>
                  <a:schemeClr val="accent2"/>
                </a:solidFill>
              </a:rPr>
              <a:t>天內未登入而鎖定該帳號</a:t>
            </a:r>
            <a:endParaRPr lang="en-US" altLang="zh-TW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5520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個人資訊遮蔽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8804" y="1528763"/>
            <a:ext cx="11063817" cy="4807382"/>
          </a:xfrm>
        </p:spPr>
        <p:txBody>
          <a:bodyPr/>
          <a:lstStyle/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：帳號使用者的個人資訊</a:t>
            </a:r>
            <a:r>
              <a:rPr lang="en-US" altLang="zh-TW" sz="2400" b="1" dirty="0"/>
              <a:t>(</a:t>
            </a:r>
            <a:r>
              <a:rPr lang="zh-TW" altLang="en-US" sz="2400" b="1" dirty="0"/>
              <a:t>如身分證字號</a:t>
            </a:r>
            <a:r>
              <a:rPr lang="en-US" altLang="zh-TW" sz="2400" b="1" dirty="0"/>
              <a:t>)</a:t>
            </a:r>
            <a:r>
              <a:rPr lang="zh-TW" altLang="en-US" sz="2400" b="1" dirty="0"/>
              <a:t>，是否會被其他使用者，或是新使用者</a:t>
            </a:r>
            <a:endParaRPr lang="en-US" altLang="zh-TW" sz="2400" b="1" dirty="0"/>
          </a:p>
          <a:p>
            <a:pPr marL="0" indent="0">
              <a:buClr>
                <a:schemeClr val="tx1"/>
              </a:buClr>
              <a:buSzPct val="100000"/>
              <a:buNone/>
            </a:pPr>
            <a:r>
              <a:rPr lang="zh-TW" altLang="en-US" sz="2400" b="1" dirty="0"/>
              <a:t>       看到</a:t>
            </a:r>
            <a:endParaRPr lang="en-US" altLang="zh-TW" sz="2400" b="1" dirty="0"/>
          </a:p>
          <a:p>
            <a:pPr marL="0" indent="0">
              <a:buClr>
                <a:schemeClr val="tx1"/>
              </a:buClr>
              <a:buSzPct val="100000"/>
              <a:buNone/>
            </a:pP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Ａ：目前系統除「使用者姓名」、「身分證字號」外，未有其他個人資訊，而身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分證字號資訊，亦會將其遮蔽，如輸入之身分證字號為「</a:t>
            </a:r>
            <a:r>
              <a:rPr lang="en-US" altLang="zh-TW" sz="2400" b="1" dirty="0">
                <a:solidFill>
                  <a:schemeClr val="accent2"/>
                </a:solidFill>
              </a:rPr>
              <a:t>A123456789</a:t>
            </a:r>
            <a:r>
              <a:rPr lang="zh-TW" altLang="en-US" sz="2400" b="1" dirty="0">
                <a:solidFill>
                  <a:schemeClr val="accent2"/>
                </a:solidFill>
              </a:rPr>
              <a:t>」，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平台顯示為「</a:t>
            </a:r>
            <a:r>
              <a:rPr lang="en-US" altLang="zh-TW" sz="2400" b="1" dirty="0">
                <a:solidFill>
                  <a:schemeClr val="accent2"/>
                </a:solidFill>
              </a:rPr>
              <a:t>A1xxxxxx89</a:t>
            </a:r>
            <a:r>
              <a:rPr lang="zh-TW" altLang="en-US" sz="2400" b="1" dirty="0">
                <a:solidFill>
                  <a:schemeClr val="accent2"/>
                </a:solidFill>
              </a:rPr>
              <a:t>」</a:t>
            </a:r>
          </a:p>
        </p:txBody>
      </p:sp>
    </p:spTree>
    <p:extLst>
      <p:ext uri="{BB962C8B-B14F-4D97-AF65-F5344CB8AC3E}">
        <p14:creationId xmlns:p14="http://schemas.microsoft.com/office/powerpoint/2010/main" val="2290698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報告大綱</a:t>
            </a:r>
            <a:endParaRPr lang="zh-CN" altLang="en-US" sz="3600" b="1" dirty="0">
              <a:solidFill>
                <a:srgbClr val="656565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cxnSp>
        <p:nvCxnSpPr>
          <p:cNvPr id="6" name="直接连接符 8">
            <a:extLst>
              <a:ext uri="{FF2B5EF4-FFF2-40B4-BE49-F238E27FC236}">
                <a16:creationId xmlns:a16="http://schemas.microsoft.com/office/drawing/2014/main" id="{6189E3E6-FEF4-42B3-A62E-621761716A43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172214" y="2010115"/>
            <a:ext cx="4165879" cy="10584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7" name="TextBox 15">
            <a:extLst>
              <a:ext uri="{FF2B5EF4-FFF2-40B4-BE49-F238E27FC236}">
                <a16:creationId xmlns:a16="http://schemas.microsoft.com/office/drawing/2014/main" id="{F719AB08-4B5E-4A43-9044-0A29D8E996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4985" y="1462984"/>
            <a:ext cx="36781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dirty="0" err="1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ExPRESS</a:t>
            </a:r>
            <a:r>
              <a:rPr lang="en-US" altLang="zh-TW" sz="2400" b="1" dirty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400" b="1" dirty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介紹</a:t>
            </a:r>
            <a:endParaRPr lang="en-US" altLang="zh-TW" sz="2400" b="1" dirty="0">
              <a:solidFill>
                <a:srgbClr val="00B0F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EB4502F-97F1-4294-8FBF-B6558343BEB6}"/>
              </a:ext>
            </a:extLst>
          </p:cNvPr>
          <p:cNvSpPr/>
          <p:nvPr/>
        </p:nvSpPr>
        <p:spPr>
          <a:xfrm>
            <a:off x="3551746" y="1417565"/>
            <a:ext cx="697087" cy="728347"/>
          </a:xfrm>
          <a:prstGeom prst="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>
              <a:defRPr/>
            </a:pPr>
            <a:endParaRPr lang="zh-TW" altLang="en-US" kern="0">
              <a:solidFill>
                <a:prstClr val="white"/>
              </a:solidFill>
            </a:endParaRPr>
          </a:p>
        </p:txBody>
      </p:sp>
      <p:pic>
        <p:nvPicPr>
          <p:cNvPr id="9" name="圖形 65" descr="老師">
            <a:extLst>
              <a:ext uri="{FF2B5EF4-FFF2-40B4-BE49-F238E27FC236}">
                <a16:creationId xmlns:a16="http://schemas.microsoft.com/office/drawing/2014/main" id="{3B58DFFD-333F-4DBC-B678-85C7556ABA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6997" y="1534993"/>
            <a:ext cx="618001" cy="618001"/>
          </a:xfrm>
          <a:prstGeom prst="rect">
            <a:avLst/>
          </a:prstGeom>
        </p:spPr>
      </p:pic>
      <p:cxnSp>
        <p:nvCxnSpPr>
          <p:cNvPr id="10" name="直接连接符 8">
            <a:extLst>
              <a:ext uri="{FF2B5EF4-FFF2-40B4-BE49-F238E27FC236}">
                <a16:creationId xmlns:a16="http://schemas.microsoft.com/office/drawing/2014/main" id="{12105AD3-D3C0-4D2F-9795-51D3BE301ED7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172214" y="3010247"/>
            <a:ext cx="4165879" cy="10584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1" name="TextBox 15">
            <a:extLst>
              <a:ext uri="{FF2B5EF4-FFF2-40B4-BE49-F238E27FC236}">
                <a16:creationId xmlns:a16="http://schemas.microsoft.com/office/drawing/2014/main" id="{CDE8391A-F393-4F4D-AAB9-FFBE5C370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4984" y="2463116"/>
            <a:ext cx="38096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dirty="0" err="1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ExPRESS</a:t>
            </a:r>
            <a:r>
              <a:rPr lang="zh-TW" altLang="en-US" sz="2400" b="1" dirty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歷年及現況</a:t>
            </a:r>
            <a:endParaRPr lang="en-US" altLang="zh-TW" sz="2400" b="1" dirty="0">
              <a:solidFill>
                <a:srgbClr val="00B0F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E132CAB-0B6F-4BD1-88B8-A385D4566BAE}"/>
              </a:ext>
            </a:extLst>
          </p:cNvPr>
          <p:cNvSpPr/>
          <p:nvPr/>
        </p:nvSpPr>
        <p:spPr>
          <a:xfrm>
            <a:off x="3551746" y="2417697"/>
            <a:ext cx="697087" cy="728347"/>
          </a:xfrm>
          <a:prstGeom prst="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>
              <a:defRPr/>
            </a:pPr>
            <a:endParaRPr lang="zh-TW" altLang="en-US" kern="0">
              <a:solidFill>
                <a:prstClr val="white"/>
              </a:solidFill>
            </a:endParaRPr>
          </a:p>
        </p:txBody>
      </p:sp>
      <p:pic>
        <p:nvPicPr>
          <p:cNvPr id="13" name="圖形 65" descr="老師">
            <a:extLst>
              <a:ext uri="{FF2B5EF4-FFF2-40B4-BE49-F238E27FC236}">
                <a16:creationId xmlns:a16="http://schemas.microsoft.com/office/drawing/2014/main" id="{FDBE3E58-08C9-40B1-9674-C03704CCAC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6997" y="2535125"/>
            <a:ext cx="618001" cy="618001"/>
          </a:xfrm>
          <a:prstGeom prst="rect">
            <a:avLst/>
          </a:prstGeom>
        </p:spPr>
      </p:pic>
      <p:cxnSp>
        <p:nvCxnSpPr>
          <p:cNvPr id="14" name="直接连接符 8">
            <a:extLst>
              <a:ext uri="{FF2B5EF4-FFF2-40B4-BE49-F238E27FC236}">
                <a16:creationId xmlns:a16="http://schemas.microsoft.com/office/drawing/2014/main" id="{561F270D-F22D-4A37-A2DF-EEF5A96396DD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172214" y="4010379"/>
            <a:ext cx="4165879" cy="10584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5" name="TextBox 15">
            <a:extLst>
              <a:ext uri="{FF2B5EF4-FFF2-40B4-BE49-F238E27FC236}">
                <a16:creationId xmlns:a16="http://schemas.microsoft.com/office/drawing/2014/main" id="{59AE69D8-581E-4675-95F5-F7CF7F961C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4983" y="3463248"/>
            <a:ext cx="39181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TW" sz="2400" b="1" dirty="0" err="1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ExPRESS</a:t>
            </a:r>
            <a:r>
              <a:rPr lang="en-US" altLang="zh-TW" sz="2400" b="1" dirty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400" b="1" dirty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未來規劃</a:t>
            </a:r>
            <a:endParaRPr lang="en-US" altLang="zh-TW" sz="2400" b="1" dirty="0">
              <a:solidFill>
                <a:srgbClr val="00B0F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9E019648-88DE-4300-84E8-606765CE0D17}"/>
              </a:ext>
            </a:extLst>
          </p:cNvPr>
          <p:cNvSpPr/>
          <p:nvPr/>
        </p:nvSpPr>
        <p:spPr>
          <a:xfrm>
            <a:off x="3551746" y="3417829"/>
            <a:ext cx="697087" cy="728347"/>
          </a:xfrm>
          <a:prstGeom prst="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>
              <a:defRPr/>
            </a:pPr>
            <a:endParaRPr lang="zh-TW" altLang="en-US" kern="0">
              <a:solidFill>
                <a:prstClr val="white"/>
              </a:solidFill>
            </a:endParaRPr>
          </a:p>
        </p:txBody>
      </p:sp>
      <p:pic>
        <p:nvPicPr>
          <p:cNvPr id="17" name="圖形 65" descr="老師">
            <a:extLst>
              <a:ext uri="{FF2B5EF4-FFF2-40B4-BE49-F238E27FC236}">
                <a16:creationId xmlns:a16="http://schemas.microsoft.com/office/drawing/2014/main" id="{6BA95650-1224-4796-AA69-8A729BA79EB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86997" y="3535257"/>
            <a:ext cx="618001" cy="618001"/>
          </a:xfrm>
          <a:prstGeom prst="rect">
            <a:avLst/>
          </a:prstGeom>
        </p:spPr>
      </p:pic>
      <p:cxnSp>
        <p:nvCxnSpPr>
          <p:cNvPr id="18" name="直接连接符 8">
            <a:extLst>
              <a:ext uri="{FF2B5EF4-FFF2-40B4-BE49-F238E27FC236}">
                <a16:creationId xmlns:a16="http://schemas.microsoft.com/office/drawing/2014/main" id="{DE431B22-55C7-4492-B14F-D81173851314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 flipV="1">
            <a:off x="4179331" y="5017379"/>
            <a:ext cx="4165879" cy="10584"/>
          </a:xfrm>
          <a:prstGeom prst="line">
            <a:avLst/>
          </a:prstGeom>
          <a:noFill/>
          <a:ln w="19050">
            <a:solidFill>
              <a:srgbClr val="00B0F0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9" name="TextBox 15">
            <a:extLst>
              <a:ext uri="{FF2B5EF4-FFF2-40B4-BE49-F238E27FC236}">
                <a16:creationId xmlns:a16="http://schemas.microsoft.com/office/drawing/2014/main" id="{EDC5047A-BF66-4C18-B5C5-CF2F6306EC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2102" y="4470248"/>
            <a:ext cx="42852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zh-TW" altLang="en-US" sz="2400" b="1" dirty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常見</a:t>
            </a:r>
            <a:r>
              <a:rPr lang="en-US" altLang="zh-TW" sz="2400" b="1" dirty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Q</a:t>
            </a:r>
            <a:r>
              <a:rPr lang="zh-TW" altLang="en-US" sz="2400" b="1" dirty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400" b="1" dirty="0">
                <a:solidFill>
                  <a:srgbClr val="00B0F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&amp;A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F3EE3140-3AFC-45C3-A554-B902BD54A0B5}"/>
              </a:ext>
            </a:extLst>
          </p:cNvPr>
          <p:cNvSpPr/>
          <p:nvPr/>
        </p:nvSpPr>
        <p:spPr>
          <a:xfrm>
            <a:off x="3558863" y="4424829"/>
            <a:ext cx="697087" cy="728347"/>
          </a:xfrm>
          <a:prstGeom prst="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rtlCol="0" anchor="ctr"/>
          <a:lstStyle/>
          <a:p>
            <a:pPr algn="ctr">
              <a:defRPr/>
            </a:pPr>
            <a:endParaRPr lang="zh-TW" altLang="en-US" kern="0">
              <a:solidFill>
                <a:prstClr val="white"/>
              </a:solidFill>
            </a:endParaRPr>
          </a:p>
        </p:txBody>
      </p:sp>
      <p:pic>
        <p:nvPicPr>
          <p:cNvPr id="21" name="圖形 65" descr="老師">
            <a:extLst>
              <a:ext uri="{FF2B5EF4-FFF2-40B4-BE49-F238E27FC236}">
                <a16:creationId xmlns:a16="http://schemas.microsoft.com/office/drawing/2014/main" id="{803EFD06-0076-4B50-8521-349E7E57C7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94116" y="4542257"/>
            <a:ext cx="618001" cy="61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7617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申請案件流程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：各公司工商憑證皆有管控，平臺送案須工商憑證，對申請方不方便，是否考</a:t>
            </a: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/>
              <a:t>       慮以其他形式或其他憑證？</a:t>
            </a:r>
            <a:endParaRPr lang="en-US" altLang="zh-TW" sz="2400" b="1" dirty="0"/>
          </a:p>
          <a:p>
            <a:pPr marL="0" indent="0">
              <a:buNone/>
            </a:pPr>
            <a:endParaRPr lang="en-US" altLang="zh-TW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Ａ：本平臺使用工商憑證作為電子簽章，乃因法律上效力與企業的實體印鑑效力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相同，另在他國之線上平臺申請，亦使用憑證作電子簽章。同理為確保送案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之文件為公司內部審核完畢之文件，目前維持使用工商憑證。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517960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申請案件流程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：藥品變更登記申請書上還需蓋公司大小章嗎？</a:t>
            </a:r>
          </a:p>
          <a:p>
            <a:pPr marL="0" indent="0">
              <a:buNone/>
            </a:pPr>
            <a:endParaRPr lang="en-US" altLang="zh-TW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Ａ：依據</a:t>
            </a:r>
            <a:r>
              <a:rPr lang="en-US" altLang="zh-TW" sz="2400" b="1" dirty="0">
                <a:solidFill>
                  <a:schemeClr val="accent2"/>
                </a:solidFill>
              </a:rPr>
              <a:t>109</a:t>
            </a:r>
            <a:r>
              <a:rPr lang="zh-TW" altLang="en-US" sz="2400" b="1" dirty="0">
                <a:solidFill>
                  <a:schemeClr val="accent2"/>
                </a:solidFill>
              </a:rPr>
              <a:t>年</a:t>
            </a:r>
            <a:r>
              <a:rPr lang="en-US" altLang="zh-TW" sz="2400" b="1" dirty="0">
                <a:solidFill>
                  <a:schemeClr val="accent2"/>
                </a:solidFill>
              </a:rPr>
              <a:t>5</a:t>
            </a:r>
            <a:r>
              <a:rPr lang="zh-TW" altLang="en-US" sz="2400" b="1" dirty="0">
                <a:solidFill>
                  <a:schemeClr val="accent2"/>
                </a:solidFill>
              </a:rPr>
              <a:t>月</a:t>
            </a:r>
            <a:r>
              <a:rPr lang="en-US" altLang="zh-TW" sz="2400" b="1" dirty="0">
                <a:solidFill>
                  <a:schemeClr val="accent2"/>
                </a:solidFill>
              </a:rPr>
              <a:t>4</a:t>
            </a:r>
            <a:r>
              <a:rPr lang="zh-TW" altLang="en-US" sz="2400" b="1" dirty="0">
                <a:solidFill>
                  <a:schemeClr val="accent2"/>
                </a:solidFill>
              </a:rPr>
              <a:t>日</a:t>
            </a:r>
            <a:r>
              <a:rPr lang="en-US" altLang="zh-TW" sz="2400" b="1" dirty="0">
                <a:solidFill>
                  <a:schemeClr val="accent2"/>
                </a:solidFill>
              </a:rPr>
              <a:t>FDA</a:t>
            </a:r>
            <a:r>
              <a:rPr lang="zh-TW" altLang="en-US" sz="2400" b="1" dirty="0">
                <a:solidFill>
                  <a:schemeClr val="accent2"/>
                </a:solidFill>
              </a:rPr>
              <a:t>藥字第</a:t>
            </a:r>
            <a:r>
              <a:rPr lang="en-US" altLang="zh-TW" sz="2400" b="1" dirty="0">
                <a:solidFill>
                  <a:schemeClr val="accent2"/>
                </a:solidFill>
              </a:rPr>
              <a:t>1090009566</a:t>
            </a:r>
            <a:r>
              <a:rPr lang="zh-TW" altLang="en-US" sz="2400" b="1" dirty="0">
                <a:solidFill>
                  <a:schemeClr val="accent2"/>
                </a:solidFill>
              </a:rPr>
              <a:t>號函</a:t>
            </a:r>
            <a:r>
              <a:rPr lang="en-US" altLang="zh-TW" sz="2400" b="1" dirty="0">
                <a:solidFill>
                  <a:schemeClr val="accent2"/>
                </a:solidFill>
              </a:rPr>
              <a:t>【</a:t>
            </a:r>
            <a:r>
              <a:rPr lang="zh-TW" altLang="en-US" sz="2400" b="1" dirty="0">
                <a:solidFill>
                  <a:schemeClr val="accent2"/>
                </a:solidFill>
              </a:rPr>
              <a:t>建議廠商多利用本署「藥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品查驗登記審查暨線上申請作業平台</a:t>
            </a:r>
            <a:r>
              <a:rPr lang="en-US" altLang="zh-TW" sz="2400" b="1" dirty="0">
                <a:solidFill>
                  <a:schemeClr val="accent2"/>
                </a:solidFill>
              </a:rPr>
              <a:t>(</a:t>
            </a:r>
            <a:r>
              <a:rPr lang="en-US" altLang="zh-TW" sz="2400" b="1" dirty="0" err="1">
                <a:solidFill>
                  <a:schemeClr val="accent2"/>
                </a:solidFill>
              </a:rPr>
              <a:t>ExPress</a:t>
            </a:r>
            <a:r>
              <a:rPr lang="en-US" altLang="zh-TW" sz="2400" b="1" dirty="0">
                <a:solidFill>
                  <a:schemeClr val="accent2"/>
                </a:solidFill>
              </a:rPr>
              <a:t>)</a:t>
            </a:r>
            <a:r>
              <a:rPr lang="zh-TW" altLang="en-US" sz="2400" b="1" dirty="0">
                <a:solidFill>
                  <a:schemeClr val="accent2"/>
                </a:solidFill>
              </a:rPr>
              <a:t>」送件，透過工商憑證認證方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式，得免除公司大小章用印</a:t>
            </a:r>
            <a:r>
              <a:rPr lang="en-US" altLang="zh-TW" sz="2400" b="1" dirty="0">
                <a:solidFill>
                  <a:schemeClr val="accent2"/>
                </a:solidFill>
              </a:rPr>
              <a:t>】</a:t>
            </a:r>
            <a:r>
              <a:rPr lang="zh-TW" altLang="en-US" sz="2400" b="1" dirty="0">
                <a:solidFill>
                  <a:schemeClr val="accent2"/>
                </a:solidFill>
              </a:rPr>
              <a:t>。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備註：目前</a:t>
            </a:r>
            <a:r>
              <a:rPr lang="zh-TW" altLang="en-US" sz="2400" b="1" u="sng" dirty="0">
                <a:solidFill>
                  <a:schemeClr val="accent2"/>
                </a:solidFill>
              </a:rPr>
              <a:t>展延申請書還是要去衛生局蓋章。</a:t>
            </a:r>
          </a:p>
        </p:txBody>
      </p:sp>
    </p:spTree>
    <p:extLst>
      <p:ext uri="{BB962C8B-B14F-4D97-AF65-F5344CB8AC3E}">
        <p14:creationId xmlns:p14="http://schemas.microsoft.com/office/powerpoint/2010/main" val="5847077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申請案件流程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</a:t>
            </a:r>
            <a:r>
              <a:rPr lang="en-US" altLang="zh-TW" sz="2400" b="1" dirty="0" err="1"/>
              <a:t>ExPRESS</a:t>
            </a:r>
            <a:r>
              <a:rPr lang="zh-TW" altLang="en-US" sz="2400" b="1" dirty="0"/>
              <a:t>在送件時找不到許可證，該怎麼辦？</a:t>
            </a:r>
          </a:p>
          <a:p>
            <a:pPr marL="0" indent="0">
              <a:buNone/>
            </a:pPr>
            <a:endParaRPr lang="en-US" altLang="zh-TW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Ａ：目前許可證之申請商採用藥商許可執照管理</a:t>
            </a:r>
            <a:r>
              <a:rPr lang="en-US" altLang="zh-TW" sz="2400" b="1" dirty="0">
                <a:solidFill>
                  <a:schemeClr val="accent2"/>
                </a:solidFill>
              </a:rPr>
              <a:t>(</a:t>
            </a:r>
            <a:r>
              <a:rPr lang="zh-TW" altLang="en-US" sz="2400" b="1" dirty="0">
                <a:solidFill>
                  <a:schemeClr val="accent2"/>
                </a:solidFill>
              </a:rPr>
              <a:t>販賣業、製造業</a:t>
            </a:r>
            <a:r>
              <a:rPr lang="en-US" altLang="zh-TW" sz="2400" b="1" dirty="0">
                <a:solidFill>
                  <a:schemeClr val="accent2"/>
                </a:solidFill>
              </a:rPr>
              <a:t>)</a:t>
            </a:r>
            <a:r>
              <a:rPr lang="zh-TW" altLang="en-US" sz="2400" b="1" dirty="0">
                <a:solidFill>
                  <a:schemeClr val="accent2"/>
                </a:solidFill>
              </a:rPr>
              <a:t>，若找不到許可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證可逕由下述方法處理。</a:t>
            </a:r>
          </a:p>
          <a:p>
            <a:pPr marL="0" indent="0">
              <a:buNone/>
            </a:pPr>
            <a:endParaRPr lang="en-US" altLang="zh-TW" dirty="0"/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TW" altLang="en-US" sz="2400" b="1" dirty="0">
                <a:solidFill>
                  <a:schemeClr val="accent2"/>
                </a:solidFill>
              </a:rPr>
              <a:t>申請另外一組帳號</a:t>
            </a:r>
            <a:r>
              <a:rPr lang="en-US" altLang="zh-TW" sz="2400" b="1" dirty="0">
                <a:solidFill>
                  <a:schemeClr val="accent2"/>
                </a:solidFill>
              </a:rPr>
              <a:t>(</a:t>
            </a:r>
            <a:r>
              <a:rPr lang="zh-TW" altLang="en-US" sz="2400" b="1" dirty="0">
                <a:solidFill>
                  <a:schemeClr val="accent2"/>
                </a:solidFill>
              </a:rPr>
              <a:t>若已有販賣業帳號，則再申請製造業帳號即可</a:t>
            </a:r>
            <a:r>
              <a:rPr lang="en-US" altLang="zh-TW" sz="2400" b="1" dirty="0">
                <a:solidFill>
                  <a:schemeClr val="accent2"/>
                </a:solidFill>
              </a:rPr>
              <a:t>)</a:t>
            </a:r>
            <a:r>
              <a:rPr lang="zh-TW" altLang="en-US" sz="2400" b="1" dirty="0">
                <a:solidFill>
                  <a:schemeClr val="accent2"/>
                </a:solidFill>
              </a:rPr>
              <a:t>。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altLang="zh-TW" sz="2400" b="1" dirty="0">
              <a:solidFill>
                <a:schemeClr val="accent2"/>
              </a:solidFill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TW" altLang="en-US" sz="2400" b="1" dirty="0">
                <a:solidFill>
                  <a:schemeClr val="accent2"/>
                </a:solidFill>
              </a:rPr>
              <a:t>因應目前</a:t>
            </a:r>
            <a:r>
              <a:rPr lang="en-US" altLang="zh-TW" sz="2400" b="1" dirty="0" err="1">
                <a:solidFill>
                  <a:schemeClr val="accent2"/>
                </a:solidFill>
              </a:rPr>
              <a:t>ExPRESS</a:t>
            </a:r>
            <a:r>
              <a:rPr lang="zh-TW" altLang="en-US" sz="2400" b="1" dirty="0">
                <a:solidFill>
                  <a:schemeClr val="accent2"/>
                </a:solidFill>
              </a:rPr>
              <a:t>管理方式，類似案件以更正案辦理，請廠商檢附所擁有之製造業或販賣業藥商許可執照代碼，另需擬更正之藥品許可證清冊並附上該清冊</a:t>
            </a:r>
            <a:r>
              <a:rPr lang="en-US" altLang="zh-TW" sz="2400" b="1" dirty="0">
                <a:solidFill>
                  <a:schemeClr val="accent2"/>
                </a:solidFill>
              </a:rPr>
              <a:t>excel</a:t>
            </a:r>
            <a:r>
              <a:rPr lang="zh-TW" altLang="en-US" sz="2400" b="1" dirty="0">
                <a:solidFill>
                  <a:schemeClr val="accent2"/>
                </a:solidFill>
              </a:rPr>
              <a:t>電子檔。</a:t>
            </a:r>
          </a:p>
        </p:txBody>
      </p:sp>
    </p:spTree>
    <p:extLst>
      <p:ext uri="{BB962C8B-B14F-4D97-AF65-F5344CB8AC3E}">
        <p14:creationId xmlns:p14="http://schemas.microsoft.com/office/powerpoint/2010/main" val="13320570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申請案件流程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</a:t>
            </a:r>
            <a:r>
              <a:rPr lang="en-US" altLang="zh-TW" sz="2400" b="1" dirty="0"/>
              <a:t>eCTD</a:t>
            </a:r>
            <a:r>
              <a:rPr lang="zh-TW" altLang="en-US" sz="2400" b="1" dirty="0"/>
              <a:t>申請與</a:t>
            </a:r>
            <a:r>
              <a:rPr lang="en-US" altLang="zh-TW" sz="2400" b="1" dirty="0"/>
              <a:t>Express</a:t>
            </a:r>
            <a:r>
              <a:rPr lang="zh-TW" altLang="en-US" sz="2400" b="1" dirty="0"/>
              <a:t>平台上的其他申請有甚麼不同</a:t>
            </a:r>
            <a:r>
              <a:rPr lang="en-US" altLang="zh-TW" sz="2400" b="1" dirty="0"/>
              <a:t>?</a:t>
            </a:r>
          </a:p>
          <a:p>
            <a:pPr marL="0" indent="0">
              <a:buNone/>
            </a:pP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altLang="zh-TW" sz="2400" b="1" dirty="0">
                <a:solidFill>
                  <a:schemeClr val="accent2"/>
                </a:solidFill>
              </a:rPr>
              <a:t>A</a:t>
            </a:r>
            <a:r>
              <a:rPr lang="zh-TW" altLang="en-US" sz="2400" b="1" dirty="0">
                <a:solidFill>
                  <a:schemeClr val="accent2"/>
                </a:solidFill>
              </a:rPr>
              <a:t>：</a:t>
            </a:r>
            <a:r>
              <a:rPr lang="en-US" altLang="zh-TW" sz="2400" b="1" dirty="0">
                <a:solidFill>
                  <a:schemeClr val="accent2"/>
                </a:solidFill>
              </a:rPr>
              <a:t>eCTD</a:t>
            </a:r>
            <a:r>
              <a:rPr lang="zh-TW" altLang="en-US" sz="2400" b="1" dirty="0">
                <a:solidFill>
                  <a:schemeClr val="accent2"/>
                </a:solidFill>
              </a:rPr>
              <a:t>申請是</a:t>
            </a:r>
            <a:r>
              <a:rPr lang="en-US" altLang="zh-TW" sz="2400" b="1" dirty="0">
                <a:solidFill>
                  <a:schemeClr val="accent2"/>
                </a:solidFill>
              </a:rPr>
              <a:t>Express</a:t>
            </a:r>
            <a:r>
              <a:rPr lang="zh-TW" altLang="en-US" sz="2400" b="1" dirty="0">
                <a:solidFill>
                  <a:schemeClr val="accent2"/>
                </a:solidFill>
              </a:rPr>
              <a:t>平台上的其中一種送件方式，為全面電子化無須檢附紙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件資料，後續申請亦須線上使用  </a:t>
            </a:r>
            <a:r>
              <a:rPr lang="en-US" altLang="zh-TW" sz="2400" b="1" dirty="0">
                <a:solidFill>
                  <a:schemeClr val="accent2"/>
                </a:solidFill>
              </a:rPr>
              <a:t>eCTD</a:t>
            </a:r>
            <a:r>
              <a:rPr lang="zh-TW" altLang="en-US" sz="2400" b="1" dirty="0">
                <a:solidFill>
                  <a:schemeClr val="accent2"/>
                </a:solidFill>
              </a:rPr>
              <a:t>申請，不可返回其他方式申請。可申請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項目與</a:t>
            </a:r>
            <a:r>
              <a:rPr lang="en-US" altLang="zh-TW" sz="2400" b="1" dirty="0">
                <a:solidFill>
                  <a:schemeClr val="accent2"/>
                </a:solidFill>
              </a:rPr>
              <a:t>Express</a:t>
            </a:r>
            <a:r>
              <a:rPr lang="zh-TW" altLang="en-US" sz="2400" b="1" dirty="0">
                <a:solidFill>
                  <a:schemeClr val="accent2"/>
                </a:solidFill>
              </a:rPr>
              <a:t>平台申請項目相同。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zh-TW" altLang="en-US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備註：</a:t>
            </a:r>
            <a:r>
              <a:rPr lang="en-US" altLang="zh-TW" sz="2400" b="1" dirty="0">
                <a:solidFill>
                  <a:schemeClr val="accent2"/>
                </a:solidFill>
              </a:rPr>
              <a:t>eCTD</a:t>
            </a:r>
            <a:r>
              <a:rPr lang="zh-TW" altLang="en-US" sz="2400" b="1" dirty="0">
                <a:solidFill>
                  <a:schemeClr val="accent2"/>
                </a:solidFill>
              </a:rPr>
              <a:t>申請之技術文件製備，請參閱本署公告：「藥品查驗登記電子通用技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   術文件驗證指引」及「藥品查驗登記電子通用技術文件（</a:t>
            </a:r>
            <a:r>
              <a:rPr lang="en-US" altLang="zh-TW" sz="2400" b="1" dirty="0">
                <a:solidFill>
                  <a:schemeClr val="accent2"/>
                </a:solidFill>
              </a:rPr>
              <a:t>Electronic</a:t>
            </a:r>
            <a:r>
              <a:rPr lang="zh-TW" altLang="en-US" sz="2400" b="1" dirty="0">
                <a:solidFill>
                  <a:schemeClr val="accent2"/>
                </a:solidFill>
              </a:rPr>
              <a:t> 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   </a:t>
            </a:r>
            <a:r>
              <a:rPr lang="en-US" altLang="zh-TW" sz="2400" b="1" dirty="0">
                <a:solidFill>
                  <a:schemeClr val="accent2"/>
                </a:solidFill>
              </a:rPr>
              <a:t>Common Technical</a:t>
            </a:r>
            <a:r>
              <a:rPr lang="zh-TW" altLang="en-US" sz="2400" b="1" dirty="0">
                <a:solidFill>
                  <a:schemeClr val="accent2"/>
                </a:solidFill>
              </a:rPr>
              <a:t> </a:t>
            </a:r>
            <a:r>
              <a:rPr lang="en-US" altLang="zh-TW" sz="2400" b="1" dirty="0">
                <a:solidFill>
                  <a:schemeClr val="accent2"/>
                </a:solidFill>
              </a:rPr>
              <a:t>Document, eCTD</a:t>
            </a:r>
            <a:r>
              <a:rPr lang="zh-TW" altLang="en-US" sz="2400" b="1" dirty="0">
                <a:solidFill>
                  <a:schemeClr val="accent2"/>
                </a:solidFill>
              </a:rPr>
              <a:t>）指引」</a:t>
            </a:r>
            <a:r>
              <a:rPr lang="en-US" altLang="zh-TW" sz="2400" b="1" dirty="0">
                <a:solidFill>
                  <a:schemeClr val="accent2"/>
                </a:solidFill>
              </a:rPr>
              <a:t>(</a:t>
            </a:r>
            <a:r>
              <a:rPr lang="zh-TW" altLang="en-US" sz="2400" b="1" dirty="0">
                <a:solidFill>
                  <a:schemeClr val="accent2"/>
                </a:solidFill>
              </a:rPr>
              <a:t>草案</a:t>
            </a:r>
            <a:r>
              <a:rPr lang="en-US" altLang="zh-TW" sz="2400" b="1" dirty="0">
                <a:solidFill>
                  <a:schemeClr val="accent2"/>
                </a:solidFill>
              </a:rPr>
              <a:t>)</a:t>
            </a:r>
            <a:r>
              <a:rPr lang="zh-TW" altLang="en-US" sz="2400" b="1" dirty="0">
                <a:solidFill>
                  <a:schemeClr val="accent2"/>
                </a:solidFill>
              </a:rPr>
              <a:t>。 </a:t>
            </a:r>
          </a:p>
        </p:txBody>
      </p:sp>
    </p:spTree>
    <p:extLst>
      <p:ext uri="{BB962C8B-B14F-4D97-AF65-F5344CB8AC3E}">
        <p14:creationId xmlns:p14="http://schemas.microsoft.com/office/powerpoint/2010/main" val="18503106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申請案件流程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：公文寄送方式？</a:t>
            </a:r>
            <a:endParaRPr lang="en-US" altLang="zh-TW" sz="2400" b="1" dirty="0"/>
          </a:p>
          <a:p>
            <a:pPr marL="0" indent="0">
              <a:buNone/>
            </a:pP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Ａ：紙本公文郵寄或電子公文交換，建議申請「經濟部商工電子公文交換服務」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（</a:t>
            </a:r>
            <a:r>
              <a:rPr lang="en-US" altLang="zh-TW" sz="2400" b="1" dirty="0">
                <a:solidFill>
                  <a:schemeClr val="accent2"/>
                </a:solidFill>
              </a:rPr>
              <a:t>FDA</a:t>
            </a:r>
            <a:r>
              <a:rPr lang="zh-TW" altLang="en-US" sz="2400" b="1" dirty="0">
                <a:solidFill>
                  <a:schemeClr val="accent2"/>
                </a:solidFill>
              </a:rPr>
              <a:t>藥字第</a:t>
            </a:r>
            <a:r>
              <a:rPr lang="en-US" altLang="zh-TW" sz="2400" b="1" dirty="0">
                <a:solidFill>
                  <a:schemeClr val="accent2"/>
                </a:solidFill>
              </a:rPr>
              <a:t>1081407272</a:t>
            </a:r>
            <a:r>
              <a:rPr lang="zh-TW" altLang="en-US" sz="2400" b="1" dirty="0">
                <a:solidFill>
                  <a:schemeClr val="accent2"/>
                </a:solidFill>
              </a:rPr>
              <a:t>號書函）。</a:t>
            </a:r>
            <a:endParaRPr lang="en-US" altLang="zh-TW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9706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業者使用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EXPRESS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送件及本署發文流程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sz="2800" b="1" dirty="0">
                <a:solidFill>
                  <a:schemeClr val="tx1">
                    <a:lumMod val="50000"/>
                  </a:schemeClr>
                </a:solidFill>
              </a:rPr>
              <a:t>藥品查驗登記類</a:t>
            </a:r>
            <a:endParaRPr lang="zh-TW" altLang="en-US" sz="2800" dirty="0"/>
          </a:p>
        </p:txBody>
      </p:sp>
      <p:grpSp>
        <p:nvGrpSpPr>
          <p:cNvPr id="39" name="群組 38">
            <a:extLst>
              <a:ext uri="{FF2B5EF4-FFF2-40B4-BE49-F238E27FC236}">
                <a16:creationId xmlns:a16="http://schemas.microsoft.com/office/drawing/2014/main" id="{E7112EA8-8764-4B39-8FF5-CEC1287DA1F5}"/>
              </a:ext>
            </a:extLst>
          </p:cNvPr>
          <p:cNvGrpSpPr/>
          <p:nvPr/>
        </p:nvGrpSpPr>
        <p:grpSpPr>
          <a:xfrm>
            <a:off x="1614890" y="1563302"/>
            <a:ext cx="8973433" cy="4596703"/>
            <a:chOff x="1614890" y="1563302"/>
            <a:chExt cx="8973433" cy="4596703"/>
          </a:xfrm>
        </p:grpSpPr>
        <p:grpSp>
          <p:nvGrpSpPr>
            <p:cNvPr id="7" name="群組 6">
              <a:extLst>
                <a:ext uri="{FF2B5EF4-FFF2-40B4-BE49-F238E27FC236}">
                  <a16:creationId xmlns:a16="http://schemas.microsoft.com/office/drawing/2014/main" id="{C81B868F-618E-445E-B9EC-F76ED8F90011}"/>
                </a:ext>
              </a:extLst>
            </p:cNvPr>
            <p:cNvGrpSpPr/>
            <p:nvPr/>
          </p:nvGrpSpPr>
          <p:grpSpPr>
            <a:xfrm>
              <a:off x="1614890" y="2069326"/>
              <a:ext cx="8973433" cy="4090679"/>
              <a:chOff x="115643" y="1527888"/>
              <a:chExt cx="8974861" cy="4090679"/>
            </a:xfrm>
          </p:grpSpPr>
          <p:sp>
            <p:nvSpPr>
              <p:cNvPr id="9" name="菱形 8">
                <a:extLst>
                  <a:ext uri="{FF2B5EF4-FFF2-40B4-BE49-F238E27FC236}">
                    <a16:creationId xmlns:a16="http://schemas.microsoft.com/office/drawing/2014/main" id="{6F73B165-A4E7-437B-A2A5-FB774CB62CF8}"/>
                  </a:ext>
                </a:extLst>
              </p:cNvPr>
              <p:cNvSpPr/>
              <p:nvPr/>
            </p:nvSpPr>
            <p:spPr>
              <a:xfrm>
                <a:off x="117071" y="1884586"/>
                <a:ext cx="1818801" cy="687353"/>
              </a:xfrm>
              <a:prstGeom prst="diamond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是否需要補件</a:t>
                </a:r>
              </a:p>
            </p:txBody>
          </p:sp>
          <p:sp>
            <p:nvSpPr>
              <p:cNvPr id="10" name="菱形 9">
                <a:extLst>
                  <a:ext uri="{FF2B5EF4-FFF2-40B4-BE49-F238E27FC236}">
                    <a16:creationId xmlns:a16="http://schemas.microsoft.com/office/drawing/2014/main" id="{B5D50798-57B4-4266-B50B-7830B4DA8A31}"/>
                  </a:ext>
                </a:extLst>
              </p:cNvPr>
              <p:cNvSpPr/>
              <p:nvPr/>
            </p:nvSpPr>
            <p:spPr>
              <a:xfrm>
                <a:off x="115643" y="3790798"/>
                <a:ext cx="1818801" cy="648196"/>
              </a:xfrm>
              <a:prstGeom prst="diamond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是否使用電子發文</a:t>
                </a:r>
              </a:p>
            </p:txBody>
          </p:sp>
          <p:cxnSp>
            <p:nvCxnSpPr>
              <p:cNvPr id="11" name="直線單箭頭接點 10">
                <a:extLst>
                  <a:ext uri="{FF2B5EF4-FFF2-40B4-BE49-F238E27FC236}">
                    <a16:creationId xmlns:a16="http://schemas.microsoft.com/office/drawing/2014/main" id="{FA407B77-E58E-45E5-A9E8-ACA52A347BBA}"/>
                  </a:ext>
                </a:extLst>
              </p:cNvPr>
              <p:cNvCxnSpPr>
                <a:cxnSpLocks/>
                <a:endCxn id="9" idx="0"/>
              </p:cNvCxnSpPr>
              <p:nvPr/>
            </p:nvCxnSpPr>
            <p:spPr>
              <a:xfrm>
                <a:off x="1025044" y="1527888"/>
                <a:ext cx="1428" cy="356698"/>
              </a:xfrm>
              <a:prstGeom prst="straightConnector1">
                <a:avLst/>
              </a:prstGeom>
              <a:ln>
                <a:solidFill>
                  <a:schemeClr val="tx1">
                    <a:lumMod val="5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單箭頭接點 11">
                <a:extLst>
                  <a:ext uri="{FF2B5EF4-FFF2-40B4-BE49-F238E27FC236}">
                    <a16:creationId xmlns:a16="http://schemas.microsoft.com/office/drawing/2014/main" id="{E554E3FD-443C-4329-AE9F-2E64D94A67F5}"/>
                  </a:ext>
                </a:extLst>
              </p:cNvPr>
              <p:cNvCxnSpPr>
                <a:stCxn id="9" idx="2"/>
                <a:endCxn id="18" idx="0"/>
              </p:cNvCxnSpPr>
              <p:nvPr/>
            </p:nvCxnSpPr>
            <p:spPr>
              <a:xfrm>
                <a:off x="1026472" y="2571939"/>
                <a:ext cx="0" cy="364890"/>
              </a:xfrm>
              <a:prstGeom prst="straightConnector1">
                <a:avLst/>
              </a:prstGeom>
              <a:ln>
                <a:solidFill>
                  <a:schemeClr val="tx1">
                    <a:lumMod val="5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文字方塊 12">
                <a:extLst>
                  <a:ext uri="{FF2B5EF4-FFF2-40B4-BE49-F238E27FC236}">
                    <a16:creationId xmlns:a16="http://schemas.microsoft.com/office/drawing/2014/main" id="{4E7E5804-2A5B-4AD7-BB6E-A802189975AD}"/>
                  </a:ext>
                </a:extLst>
              </p:cNvPr>
              <p:cNvSpPr txBox="1"/>
              <p:nvPr/>
            </p:nvSpPr>
            <p:spPr>
              <a:xfrm>
                <a:off x="1646957" y="1831643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否，不需補件</a:t>
                </a:r>
              </a:p>
            </p:txBody>
          </p:sp>
          <p:sp>
            <p:nvSpPr>
              <p:cNvPr id="14" name="文字方塊 13">
                <a:extLst>
                  <a:ext uri="{FF2B5EF4-FFF2-40B4-BE49-F238E27FC236}">
                    <a16:creationId xmlns:a16="http://schemas.microsoft.com/office/drawing/2014/main" id="{45749E5A-7788-4C8A-9486-DD7929974528}"/>
                  </a:ext>
                </a:extLst>
              </p:cNvPr>
              <p:cNvSpPr txBox="1"/>
              <p:nvPr/>
            </p:nvSpPr>
            <p:spPr>
              <a:xfrm>
                <a:off x="1026472" y="2542117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是，需要補件</a:t>
                </a: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40495F0D-E4A8-4EE4-BBFE-3A73527AB64B}"/>
                  </a:ext>
                </a:extLst>
              </p:cNvPr>
              <p:cNvSpPr/>
              <p:nvPr/>
            </p:nvSpPr>
            <p:spPr>
              <a:xfrm>
                <a:off x="3982851" y="1966088"/>
                <a:ext cx="1240971" cy="48519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核發核備函</a:t>
                </a:r>
              </a:p>
            </p:txBody>
          </p:sp>
          <p:sp>
            <p:nvSpPr>
              <p:cNvPr id="16" name="文字方塊 15">
                <a:extLst>
                  <a:ext uri="{FF2B5EF4-FFF2-40B4-BE49-F238E27FC236}">
                    <a16:creationId xmlns:a16="http://schemas.microsoft.com/office/drawing/2014/main" id="{CEC78DE0-D0B2-435E-B40F-BCA54C4C2F69}"/>
                  </a:ext>
                </a:extLst>
              </p:cNvPr>
              <p:cNvSpPr txBox="1"/>
              <p:nvPr/>
            </p:nvSpPr>
            <p:spPr>
              <a:xfrm>
                <a:off x="6815847" y="1671529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否，紙本發文</a:t>
                </a:r>
              </a:p>
            </p:txBody>
          </p:sp>
          <p:sp>
            <p:nvSpPr>
              <p:cNvPr id="17" name="文字方塊 16">
                <a:extLst>
                  <a:ext uri="{FF2B5EF4-FFF2-40B4-BE49-F238E27FC236}">
                    <a16:creationId xmlns:a16="http://schemas.microsoft.com/office/drawing/2014/main" id="{FD2CE04A-8567-47CC-8099-1269AACB47AE}"/>
                  </a:ext>
                </a:extLst>
              </p:cNvPr>
              <p:cNvSpPr txBox="1"/>
              <p:nvPr/>
            </p:nvSpPr>
            <p:spPr>
              <a:xfrm>
                <a:off x="6529987" y="2782940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是，電子發文</a:t>
                </a:r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CEE334C8-A66F-49B0-8889-2298B84435DF}"/>
                  </a:ext>
                </a:extLst>
              </p:cNvPr>
              <p:cNvSpPr/>
              <p:nvPr/>
            </p:nvSpPr>
            <p:spPr>
              <a:xfrm>
                <a:off x="405986" y="2936829"/>
                <a:ext cx="1240971" cy="48519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本署審核發文通知補件</a:t>
                </a:r>
              </a:p>
            </p:txBody>
          </p:sp>
          <p:cxnSp>
            <p:nvCxnSpPr>
              <p:cNvPr id="19" name="直線單箭頭接點 18">
                <a:extLst>
                  <a:ext uri="{FF2B5EF4-FFF2-40B4-BE49-F238E27FC236}">
                    <a16:creationId xmlns:a16="http://schemas.microsoft.com/office/drawing/2014/main" id="{4A2F7FD6-2116-42B6-A301-7DC0635B5856}"/>
                  </a:ext>
                </a:extLst>
              </p:cNvPr>
              <p:cNvCxnSpPr>
                <a:stCxn id="9" idx="3"/>
                <a:endCxn id="15" idx="1"/>
              </p:cNvCxnSpPr>
              <p:nvPr/>
            </p:nvCxnSpPr>
            <p:spPr>
              <a:xfrm flipV="1">
                <a:off x="1935872" y="2208684"/>
                <a:ext cx="2046979" cy="19579"/>
              </a:xfrm>
              <a:prstGeom prst="straightConnector1">
                <a:avLst/>
              </a:prstGeom>
              <a:ln>
                <a:solidFill>
                  <a:schemeClr val="tx1">
                    <a:lumMod val="5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單箭頭接點 19">
                <a:extLst>
                  <a:ext uri="{FF2B5EF4-FFF2-40B4-BE49-F238E27FC236}">
                    <a16:creationId xmlns:a16="http://schemas.microsoft.com/office/drawing/2014/main" id="{8AA14D17-B98E-4D92-B6DB-27EF491BA7E2}"/>
                  </a:ext>
                </a:extLst>
              </p:cNvPr>
              <p:cNvCxnSpPr>
                <a:stCxn id="18" idx="2"/>
                <a:endCxn id="10" idx="0"/>
              </p:cNvCxnSpPr>
              <p:nvPr/>
            </p:nvCxnSpPr>
            <p:spPr>
              <a:xfrm flipH="1">
                <a:off x="1025044" y="3422021"/>
                <a:ext cx="1428" cy="368777"/>
              </a:xfrm>
              <a:prstGeom prst="straightConnector1">
                <a:avLst/>
              </a:prstGeom>
              <a:ln>
                <a:solidFill>
                  <a:schemeClr val="tx1">
                    <a:lumMod val="5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0B421FD4-EB17-40E8-8BA9-9415FBB890C4}"/>
                  </a:ext>
                </a:extLst>
              </p:cNvPr>
              <p:cNvSpPr/>
              <p:nvPr/>
            </p:nvSpPr>
            <p:spPr>
              <a:xfrm>
                <a:off x="2741879" y="5133375"/>
                <a:ext cx="1240971" cy="4851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EXPRESS</a:t>
                </a:r>
              </a:p>
              <a:p>
                <a:pPr algn="ctr"/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線上補件</a:t>
                </a: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885D0C57-0AB3-4CD3-A496-2AA90546039A}"/>
                  </a:ext>
                </a:extLst>
              </p:cNvPr>
              <p:cNvSpPr/>
              <p:nvPr/>
            </p:nvSpPr>
            <p:spPr>
              <a:xfrm>
                <a:off x="397558" y="5127689"/>
                <a:ext cx="1240971" cy="48519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電子公文</a:t>
                </a:r>
                <a:endParaRPr lang="en-US" altLang="zh-TW" sz="1400" b="1" dirty="0">
                  <a:solidFill>
                    <a:schemeClr val="tx1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  <a:p>
                <a:pPr algn="ctr"/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通知補件</a:t>
                </a:r>
                <a:endParaRPr lang="en-US" altLang="zh-TW" sz="1400" b="1" dirty="0">
                  <a:solidFill>
                    <a:schemeClr val="tx1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cxnSp>
            <p:nvCxnSpPr>
              <p:cNvPr id="23" name="直線單箭頭接點 22">
                <a:extLst>
                  <a:ext uri="{FF2B5EF4-FFF2-40B4-BE49-F238E27FC236}">
                    <a16:creationId xmlns:a16="http://schemas.microsoft.com/office/drawing/2014/main" id="{37E19B04-AD42-4F49-8D11-99CEC89F61A3}"/>
                  </a:ext>
                </a:extLst>
              </p:cNvPr>
              <p:cNvCxnSpPr>
                <a:stCxn id="10" idx="2"/>
              </p:cNvCxnSpPr>
              <p:nvPr/>
            </p:nvCxnSpPr>
            <p:spPr>
              <a:xfrm>
                <a:off x="1025044" y="4438994"/>
                <a:ext cx="1428" cy="71409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4" name="文字方塊 23">
                <a:extLst>
                  <a:ext uri="{FF2B5EF4-FFF2-40B4-BE49-F238E27FC236}">
                    <a16:creationId xmlns:a16="http://schemas.microsoft.com/office/drawing/2014/main" id="{0FB0F0B8-73C3-4A02-B7FA-23E53FA34630}"/>
                  </a:ext>
                </a:extLst>
              </p:cNvPr>
              <p:cNvSpPr txBox="1"/>
              <p:nvPr/>
            </p:nvSpPr>
            <p:spPr>
              <a:xfrm>
                <a:off x="1465458" y="3737059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否，紙本發文</a:t>
                </a: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CD09FE6D-963C-47F1-B06E-80D8A94E76C1}"/>
                  </a:ext>
                </a:extLst>
              </p:cNvPr>
              <p:cNvSpPr/>
              <p:nvPr/>
            </p:nvSpPr>
            <p:spPr>
              <a:xfrm>
                <a:off x="2741880" y="3882058"/>
                <a:ext cx="1240971" cy="485192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紙本公文</a:t>
                </a:r>
                <a:endParaRPr lang="en-US" altLang="zh-TW" sz="1400" b="1" dirty="0">
                  <a:solidFill>
                    <a:schemeClr val="tx1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  <a:p>
                <a:pPr algn="ctr"/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通知補件</a:t>
                </a:r>
                <a:endParaRPr lang="en-US" altLang="zh-TW" sz="1400" b="1" dirty="0">
                  <a:solidFill>
                    <a:schemeClr val="tx1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cxnSp>
            <p:nvCxnSpPr>
              <p:cNvPr id="26" name="直線單箭頭接點 25">
                <a:extLst>
                  <a:ext uri="{FF2B5EF4-FFF2-40B4-BE49-F238E27FC236}">
                    <a16:creationId xmlns:a16="http://schemas.microsoft.com/office/drawing/2014/main" id="{4824EF11-CB32-419A-9681-FC3E447C71CA}"/>
                  </a:ext>
                </a:extLst>
              </p:cNvPr>
              <p:cNvCxnSpPr>
                <a:stCxn id="10" idx="3"/>
                <a:endCxn id="25" idx="1"/>
              </p:cNvCxnSpPr>
              <p:nvPr/>
            </p:nvCxnSpPr>
            <p:spPr>
              <a:xfrm>
                <a:off x="1934444" y="4114896"/>
                <a:ext cx="807436" cy="975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文字方塊 26">
                <a:extLst>
                  <a:ext uri="{FF2B5EF4-FFF2-40B4-BE49-F238E27FC236}">
                    <a16:creationId xmlns:a16="http://schemas.microsoft.com/office/drawing/2014/main" id="{B46E536E-6776-40C0-B0BB-9975E51AC687}"/>
                  </a:ext>
                </a:extLst>
              </p:cNvPr>
              <p:cNvSpPr txBox="1"/>
              <p:nvPr/>
            </p:nvSpPr>
            <p:spPr>
              <a:xfrm>
                <a:off x="984543" y="4787322"/>
                <a:ext cx="1261884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是，電子發文</a:t>
                </a:r>
              </a:p>
            </p:txBody>
          </p:sp>
          <p:cxnSp>
            <p:nvCxnSpPr>
              <p:cNvPr id="28" name="直線單箭頭接點 27">
                <a:extLst>
                  <a:ext uri="{FF2B5EF4-FFF2-40B4-BE49-F238E27FC236}">
                    <a16:creationId xmlns:a16="http://schemas.microsoft.com/office/drawing/2014/main" id="{50A07BFF-FFC3-4607-9BE5-E762F7BC992A}"/>
                  </a:ext>
                </a:extLst>
              </p:cNvPr>
              <p:cNvCxnSpPr>
                <a:stCxn id="22" idx="3"/>
                <a:endCxn id="21" idx="1"/>
              </p:cNvCxnSpPr>
              <p:nvPr/>
            </p:nvCxnSpPr>
            <p:spPr>
              <a:xfrm>
                <a:off x="1638529" y="5370285"/>
                <a:ext cx="1103350" cy="568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直線單箭頭接點 28">
                <a:extLst>
                  <a:ext uri="{FF2B5EF4-FFF2-40B4-BE49-F238E27FC236}">
                    <a16:creationId xmlns:a16="http://schemas.microsoft.com/office/drawing/2014/main" id="{396A3A93-35D1-4A67-A051-B0F89345B2AC}"/>
                  </a:ext>
                </a:extLst>
              </p:cNvPr>
              <p:cNvCxnSpPr>
                <a:stCxn id="25" idx="2"/>
                <a:endCxn id="21" idx="0"/>
              </p:cNvCxnSpPr>
              <p:nvPr/>
            </p:nvCxnSpPr>
            <p:spPr>
              <a:xfrm flipH="1">
                <a:off x="3362365" y="4367250"/>
                <a:ext cx="1" cy="76612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0" name="菱形 29">
                <a:extLst>
                  <a:ext uri="{FF2B5EF4-FFF2-40B4-BE49-F238E27FC236}">
                    <a16:creationId xmlns:a16="http://schemas.microsoft.com/office/drawing/2014/main" id="{9348DF01-84D7-4DF7-BBBA-D4E42060D05A}"/>
                  </a:ext>
                </a:extLst>
              </p:cNvPr>
              <p:cNvSpPr/>
              <p:nvPr/>
            </p:nvSpPr>
            <p:spPr>
              <a:xfrm>
                <a:off x="5689430" y="1884586"/>
                <a:ext cx="1818801" cy="648196"/>
              </a:xfrm>
              <a:prstGeom prst="diamond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是否使用電子發文</a:t>
                </a:r>
              </a:p>
            </p:txBody>
          </p:sp>
          <p:cxnSp>
            <p:nvCxnSpPr>
              <p:cNvPr id="31" name="肘形接點 28">
                <a:extLst>
                  <a:ext uri="{FF2B5EF4-FFF2-40B4-BE49-F238E27FC236}">
                    <a16:creationId xmlns:a16="http://schemas.microsoft.com/office/drawing/2014/main" id="{FAE42C32-C286-46D7-8DB2-9C5B1E6A4A9A}"/>
                  </a:ext>
                </a:extLst>
              </p:cNvPr>
              <p:cNvCxnSpPr>
                <a:stCxn id="21" idx="3"/>
                <a:endCxn id="15" idx="2"/>
              </p:cNvCxnSpPr>
              <p:nvPr/>
            </p:nvCxnSpPr>
            <p:spPr>
              <a:xfrm flipV="1">
                <a:off x="3982850" y="2451280"/>
                <a:ext cx="620487" cy="2924691"/>
              </a:xfrm>
              <a:prstGeom prst="bentConnector2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直線單箭頭接點 31">
                <a:extLst>
                  <a:ext uri="{FF2B5EF4-FFF2-40B4-BE49-F238E27FC236}">
                    <a16:creationId xmlns:a16="http://schemas.microsoft.com/office/drawing/2014/main" id="{877E99A0-3779-4C99-A77B-99A387049651}"/>
                  </a:ext>
                </a:extLst>
              </p:cNvPr>
              <p:cNvCxnSpPr>
                <a:stCxn id="15" idx="3"/>
                <a:endCxn id="30" idx="1"/>
              </p:cNvCxnSpPr>
              <p:nvPr/>
            </p:nvCxnSpPr>
            <p:spPr>
              <a:xfrm>
                <a:off x="5223822" y="2208684"/>
                <a:ext cx="46560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id="{D67ABA62-DFEC-4219-9A74-CF0A0ACF172E}"/>
                  </a:ext>
                </a:extLst>
              </p:cNvPr>
              <p:cNvSpPr/>
              <p:nvPr/>
            </p:nvSpPr>
            <p:spPr>
              <a:xfrm>
                <a:off x="7849533" y="1966088"/>
                <a:ext cx="1240971" cy="48519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紙本公文</a:t>
                </a:r>
                <a:endParaRPr lang="en-US" altLang="zh-TW" sz="1400" b="1" dirty="0">
                  <a:solidFill>
                    <a:schemeClr val="tx1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  <a:p>
                <a:pPr algn="ctr"/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核備函</a:t>
                </a:r>
              </a:p>
            </p:txBody>
          </p:sp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id="{F902E579-1FC9-4EB1-AEC5-A37FC2BF90A9}"/>
                  </a:ext>
                </a:extLst>
              </p:cNvPr>
              <p:cNvSpPr/>
              <p:nvPr/>
            </p:nvSpPr>
            <p:spPr>
              <a:xfrm>
                <a:off x="5978344" y="3121217"/>
                <a:ext cx="1240971" cy="485192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電子公文</a:t>
                </a:r>
                <a:endParaRPr lang="en-US" altLang="zh-TW" sz="1400" b="1" dirty="0">
                  <a:solidFill>
                    <a:schemeClr val="tx1">
                      <a:lumMod val="50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  <a:p>
                <a:pPr algn="ctr"/>
                <a:r>
                  <a:rPr lang="zh-TW" altLang="en-US" sz="1400" b="1" dirty="0">
                    <a:solidFill>
                      <a:schemeClr val="tx1">
                        <a:lumMod val="50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核備函</a:t>
                </a:r>
              </a:p>
            </p:txBody>
          </p:sp>
          <p:cxnSp>
            <p:nvCxnSpPr>
              <p:cNvPr id="35" name="直線單箭頭接點 34">
                <a:extLst>
                  <a:ext uri="{FF2B5EF4-FFF2-40B4-BE49-F238E27FC236}">
                    <a16:creationId xmlns:a16="http://schemas.microsoft.com/office/drawing/2014/main" id="{21C11B1E-647E-44F1-B4FA-08F3CA33BC54}"/>
                  </a:ext>
                </a:extLst>
              </p:cNvPr>
              <p:cNvCxnSpPr>
                <a:stCxn id="30" idx="2"/>
                <a:endCxn id="34" idx="0"/>
              </p:cNvCxnSpPr>
              <p:nvPr/>
            </p:nvCxnSpPr>
            <p:spPr>
              <a:xfrm flipH="1">
                <a:off x="6598830" y="2532782"/>
                <a:ext cx="1" cy="58843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直線單箭頭接點 35">
                <a:extLst>
                  <a:ext uri="{FF2B5EF4-FFF2-40B4-BE49-F238E27FC236}">
                    <a16:creationId xmlns:a16="http://schemas.microsoft.com/office/drawing/2014/main" id="{F96A551C-092A-4692-837F-14B26A8EAE59}"/>
                  </a:ext>
                </a:extLst>
              </p:cNvPr>
              <p:cNvCxnSpPr>
                <a:stCxn id="30" idx="3"/>
                <a:endCxn id="33" idx="1"/>
              </p:cNvCxnSpPr>
              <p:nvPr/>
            </p:nvCxnSpPr>
            <p:spPr>
              <a:xfrm>
                <a:off x="7508231" y="2208684"/>
                <a:ext cx="34130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8" name="圓角矩形 37">
              <a:extLst>
                <a:ext uri="{FF2B5EF4-FFF2-40B4-BE49-F238E27FC236}">
                  <a16:creationId xmlns:a16="http://schemas.microsoft.com/office/drawing/2014/main" id="{3B7C3356-0DAE-49E3-86F7-9AEBD450AAB5}"/>
                </a:ext>
              </a:extLst>
            </p:cNvPr>
            <p:cNvSpPr/>
            <p:nvPr/>
          </p:nvSpPr>
          <p:spPr>
            <a:xfrm>
              <a:off x="1765189" y="1563302"/>
              <a:ext cx="1503916" cy="493871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業者透過</a:t>
              </a:r>
              <a:r>
                <a:rPr kumimoji="0" lang="en-US" altLang="zh-TW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EXPRESS</a:t>
              </a: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送件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55883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業者使用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EXPRESS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送件及本署發文流程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TW" altLang="en-US" sz="2800" b="1" dirty="0">
                <a:solidFill>
                  <a:schemeClr val="tx1">
                    <a:lumMod val="50000"/>
                  </a:schemeClr>
                </a:solidFill>
              </a:rPr>
              <a:t>臨床試驗類</a:t>
            </a:r>
          </a:p>
        </p:txBody>
      </p:sp>
      <p:grpSp>
        <p:nvGrpSpPr>
          <p:cNvPr id="37" name="群組 36">
            <a:extLst>
              <a:ext uri="{FF2B5EF4-FFF2-40B4-BE49-F238E27FC236}">
                <a16:creationId xmlns:a16="http://schemas.microsoft.com/office/drawing/2014/main" id="{C5ED339C-9778-4B96-B36B-CBF2EB64C1B5}"/>
              </a:ext>
            </a:extLst>
          </p:cNvPr>
          <p:cNvGrpSpPr/>
          <p:nvPr/>
        </p:nvGrpSpPr>
        <p:grpSpPr>
          <a:xfrm>
            <a:off x="1909374" y="1598688"/>
            <a:ext cx="8362983" cy="4754825"/>
            <a:chOff x="457998" y="1598688"/>
            <a:chExt cx="8362983" cy="4754825"/>
          </a:xfrm>
        </p:grpSpPr>
        <p:sp>
          <p:nvSpPr>
            <p:cNvPr id="38" name="圓角矩形 37">
              <a:extLst>
                <a:ext uri="{FF2B5EF4-FFF2-40B4-BE49-F238E27FC236}">
                  <a16:creationId xmlns:a16="http://schemas.microsoft.com/office/drawing/2014/main" id="{A02A6BC8-D505-4F5C-A897-FE27ABB6CEEC}"/>
                </a:ext>
              </a:extLst>
            </p:cNvPr>
            <p:cNvSpPr/>
            <p:nvPr/>
          </p:nvSpPr>
          <p:spPr>
            <a:xfrm>
              <a:off x="552245" y="1598688"/>
              <a:ext cx="1503916" cy="493871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業者透過</a:t>
              </a:r>
              <a:r>
                <a:rPr kumimoji="0" lang="en-US" altLang="zh-TW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EXPRESS</a:t>
              </a: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送件</a:t>
              </a:r>
            </a:p>
          </p:txBody>
        </p:sp>
        <p:sp>
          <p:nvSpPr>
            <p:cNvPr id="39" name="菱形 38">
              <a:extLst>
                <a:ext uri="{FF2B5EF4-FFF2-40B4-BE49-F238E27FC236}">
                  <a16:creationId xmlns:a16="http://schemas.microsoft.com/office/drawing/2014/main" id="{B3A5EF6A-68C7-4758-AC41-AAFBB2C21DFB}"/>
                </a:ext>
              </a:extLst>
            </p:cNvPr>
            <p:cNvSpPr/>
            <p:nvPr/>
          </p:nvSpPr>
          <p:spPr>
            <a:xfrm>
              <a:off x="457998" y="2455638"/>
              <a:ext cx="1695071" cy="699648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是否需要補件</a:t>
              </a:r>
            </a:p>
          </p:txBody>
        </p:sp>
        <p:cxnSp>
          <p:nvCxnSpPr>
            <p:cNvPr id="40" name="直線單箭頭接點 39">
              <a:extLst>
                <a:ext uri="{FF2B5EF4-FFF2-40B4-BE49-F238E27FC236}">
                  <a16:creationId xmlns:a16="http://schemas.microsoft.com/office/drawing/2014/main" id="{251E8578-D79D-465D-BFA5-4390EAAFCB87}"/>
                </a:ext>
              </a:extLst>
            </p:cNvPr>
            <p:cNvCxnSpPr>
              <a:stCxn id="38" idx="2"/>
              <a:endCxn id="39" idx="0"/>
            </p:cNvCxnSpPr>
            <p:nvPr/>
          </p:nvCxnSpPr>
          <p:spPr>
            <a:xfrm>
              <a:off x="1304203" y="2092559"/>
              <a:ext cx="1331" cy="363079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單箭頭接點 40">
              <a:extLst>
                <a:ext uri="{FF2B5EF4-FFF2-40B4-BE49-F238E27FC236}">
                  <a16:creationId xmlns:a16="http://schemas.microsoft.com/office/drawing/2014/main" id="{70BCB4CD-E661-4187-AA69-B8A43FDF215B}"/>
                </a:ext>
              </a:extLst>
            </p:cNvPr>
            <p:cNvCxnSpPr>
              <a:stCxn id="39" idx="2"/>
              <a:endCxn id="47" idx="0"/>
            </p:cNvCxnSpPr>
            <p:nvPr/>
          </p:nvCxnSpPr>
          <p:spPr>
            <a:xfrm>
              <a:off x="1305534" y="3155286"/>
              <a:ext cx="0" cy="371417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字方塊 41">
              <a:extLst>
                <a:ext uri="{FF2B5EF4-FFF2-40B4-BE49-F238E27FC236}">
                  <a16:creationId xmlns:a16="http://schemas.microsoft.com/office/drawing/2014/main" id="{A220193B-43B2-4345-A947-5E6538645ED7}"/>
                </a:ext>
              </a:extLst>
            </p:cNvPr>
            <p:cNvSpPr txBox="1"/>
            <p:nvPr/>
          </p:nvSpPr>
          <p:spPr>
            <a:xfrm>
              <a:off x="1883808" y="2401749"/>
              <a:ext cx="1261884" cy="3361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否，不需補件</a:t>
              </a:r>
            </a:p>
          </p:txBody>
        </p:sp>
        <p:sp>
          <p:nvSpPr>
            <p:cNvPr id="43" name="文字方塊 42">
              <a:extLst>
                <a:ext uri="{FF2B5EF4-FFF2-40B4-BE49-F238E27FC236}">
                  <a16:creationId xmlns:a16="http://schemas.microsoft.com/office/drawing/2014/main" id="{E272CC86-0EA1-41DB-9532-FDE793403699}"/>
                </a:ext>
              </a:extLst>
            </p:cNvPr>
            <p:cNvSpPr txBox="1"/>
            <p:nvPr/>
          </p:nvSpPr>
          <p:spPr>
            <a:xfrm>
              <a:off x="1305534" y="3124932"/>
              <a:ext cx="1261884" cy="3361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是，需要補件</a:t>
              </a:r>
            </a:p>
          </p:txBody>
        </p:sp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02258183-4F0E-4EBB-B558-21E7548C0395}"/>
                </a:ext>
              </a:extLst>
            </p:cNvPr>
            <p:cNvSpPr/>
            <p:nvPr/>
          </p:nvSpPr>
          <p:spPr>
            <a:xfrm>
              <a:off x="4060794" y="2538598"/>
              <a:ext cx="1156550" cy="49387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核發核備函</a:t>
              </a:r>
            </a:p>
          </p:txBody>
        </p:sp>
        <p:sp>
          <p:nvSpPr>
            <p:cNvPr id="45" name="文字方塊 44">
              <a:extLst>
                <a:ext uri="{FF2B5EF4-FFF2-40B4-BE49-F238E27FC236}">
                  <a16:creationId xmlns:a16="http://schemas.microsoft.com/office/drawing/2014/main" id="{3697CD78-C420-4962-BB07-8B90B04737E5}"/>
                </a:ext>
              </a:extLst>
            </p:cNvPr>
            <p:cNvSpPr txBox="1"/>
            <p:nvPr/>
          </p:nvSpPr>
          <p:spPr>
            <a:xfrm>
              <a:off x="6701066" y="2238770"/>
              <a:ext cx="1261884" cy="3361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否，紙本發文</a:t>
              </a:r>
            </a:p>
          </p:txBody>
        </p:sp>
        <p:sp>
          <p:nvSpPr>
            <p:cNvPr id="46" name="文字方塊 45">
              <a:extLst>
                <a:ext uri="{FF2B5EF4-FFF2-40B4-BE49-F238E27FC236}">
                  <a16:creationId xmlns:a16="http://schemas.microsoft.com/office/drawing/2014/main" id="{95ACFC09-B6BD-4DBF-83BC-04E629246E10}"/>
                </a:ext>
              </a:extLst>
            </p:cNvPr>
            <p:cNvSpPr txBox="1"/>
            <p:nvPr/>
          </p:nvSpPr>
          <p:spPr>
            <a:xfrm>
              <a:off x="6434652" y="3370062"/>
              <a:ext cx="1261884" cy="3361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是，電子發文</a:t>
              </a:r>
            </a:p>
          </p:txBody>
        </p:sp>
        <p:sp>
          <p:nvSpPr>
            <p:cNvPr id="47" name="矩形 46">
              <a:extLst>
                <a:ext uri="{FF2B5EF4-FFF2-40B4-BE49-F238E27FC236}">
                  <a16:creationId xmlns:a16="http://schemas.microsoft.com/office/drawing/2014/main" id="{266705E2-1A8E-4D1A-B36A-6310D3F15A95}"/>
                </a:ext>
              </a:extLst>
            </p:cNvPr>
            <p:cNvSpPr/>
            <p:nvPr/>
          </p:nvSpPr>
          <p:spPr>
            <a:xfrm>
              <a:off x="727258" y="3526704"/>
              <a:ext cx="1156550" cy="49387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本署審核啟動退回修改</a:t>
              </a:r>
            </a:p>
          </p:txBody>
        </p:sp>
        <p:cxnSp>
          <p:nvCxnSpPr>
            <p:cNvPr id="48" name="直線單箭頭接點 47">
              <a:extLst>
                <a:ext uri="{FF2B5EF4-FFF2-40B4-BE49-F238E27FC236}">
                  <a16:creationId xmlns:a16="http://schemas.microsoft.com/office/drawing/2014/main" id="{318FB566-B912-4BC2-B12C-9F2E06DB2069}"/>
                </a:ext>
              </a:extLst>
            </p:cNvPr>
            <p:cNvCxnSpPr>
              <a:stCxn id="39" idx="3"/>
              <a:endCxn id="44" idx="1"/>
            </p:cNvCxnSpPr>
            <p:nvPr/>
          </p:nvCxnSpPr>
          <p:spPr>
            <a:xfrm flipV="1">
              <a:off x="2153068" y="2785533"/>
              <a:ext cx="1907726" cy="19929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單箭頭接點 48">
              <a:extLst>
                <a:ext uri="{FF2B5EF4-FFF2-40B4-BE49-F238E27FC236}">
                  <a16:creationId xmlns:a16="http://schemas.microsoft.com/office/drawing/2014/main" id="{1E0B9ACB-AE09-4C37-96C8-55AB53535E66}"/>
                </a:ext>
              </a:extLst>
            </p:cNvPr>
            <p:cNvCxnSpPr>
              <a:stCxn id="47" idx="2"/>
            </p:cNvCxnSpPr>
            <p:nvPr/>
          </p:nvCxnSpPr>
          <p:spPr>
            <a:xfrm flipH="1">
              <a:off x="1304203" y="4020575"/>
              <a:ext cx="1331" cy="375374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622BEA16-8329-4879-B43D-6FA1EC988A32}"/>
                </a:ext>
              </a:extLst>
            </p:cNvPr>
            <p:cNvSpPr/>
            <p:nvPr/>
          </p:nvSpPr>
          <p:spPr>
            <a:xfrm>
              <a:off x="2742011" y="5756754"/>
              <a:ext cx="1318782" cy="49387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本署審核</a:t>
              </a:r>
              <a:endParaRPr kumimoji="0" lang="en-US" altLang="zh-TW" sz="1400" b="1" i="0" u="none" strike="noStrike" kern="1200" cap="none" spc="0" normalizeH="0" baseline="0" noProof="0" dirty="0">
                <a:ln>
                  <a:noFill/>
                </a:ln>
                <a:solidFill>
                  <a:srgbClr val="656565">
                    <a:lumMod val="5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補件資料</a:t>
              </a:r>
              <a:endParaRPr kumimoji="0" lang="en-US" altLang="zh-TW" sz="1400" b="1" i="0" u="none" strike="noStrike" kern="1200" cap="none" spc="0" normalizeH="0" baseline="0" noProof="0" dirty="0">
                <a:ln>
                  <a:noFill/>
                </a:ln>
                <a:solidFill>
                  <a:srgbClr val="656565">
                    <a:lumMod val="5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</p:txBody>
        </p:sp>
        <p:sp>
          <p:nvSpPr>
            <p:cNvPr id="51" name="菱形 50">
              <a:extLst>
                <a:ext uri="{FF2B5EF4-FFF2-40B4-BE49-F238E27FC236}">
                  <a16:creationId xmlns:a16="http://schemas.microsoft.com/office/drawing/2014/main" id="{192945EC-DA58-43D8-A3FC-C030F4D01FEA}"/>
                </a:ext>
              </a:extLst>
            </p:cNvPr>
            <p:cNvSpPr/>
            <p:nvPr/>
          </p:nvSpPr>
          <p:spPr>
            <a:xfrm>
              <a:off x="5602080" y="2455638"/>
              <a:ext cx="1793463" cy="659791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是否使用電子發文</a:t>
              </a:r>
            </a:p>
          </p:txBody>
        </p:sp>
        <p:cxnSp>
          <p:nvCxnSpPr>
            <p:cNvPr id="52" name="肘形接點 51">
              <a:extLst>
                <a:ext uri="{FF2B5EF4-FFF2-40B4-BE49-F238E27FC236}">
                  <a16:creationId xmlns:a16="http://schemas.microsoft.com/office/drawing/2014/main" id="{A6F64F7B-F989-4405-B4E8-0C5724B2C4FA}"/>
                </a:ext>
              </a:extLst>
            </p:cNvPr>
            <p:cNvCxnSpPr>
              <a:endCxn id="44" idx="2"/>
            </p:cNvCxnSpPr>
            <p:nvPr/>
          </p:nvCxnSpPr>
          <p:spPr>
            <a:xfrm flipV="1">
              <a:off x="4060793" y="3032469"/>
              <a:ext cx="578276" cy="2977008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直線單箭頭接點 52">
              <a:extLst>
                <a:ext uri="{FF2B5EF4-FFF2-40B4-BE49-F238E27FC236}">
                  <a16:creationId xmlns:a16="http://schemas.microsoft.com/office/drawing/2014/main" id="{E77281B4-A862-46E8-899B-3E0D8A8B6FD5}"/>
                </a:ext>
              </a:extLst>
            </p:cNvPr>
            <p:cNvCxnSpPr>
              <a:stCxn id="44" idx="3"/>
              <a:endCxn id="51" idx="1"/>
            </p:cNvCxnSpPr>
            <p:nvPr/>
          </p:nvCxnSpPr>
          <p:spPr>
            <a:xfrm>
              <a:off x="5217344" y="2785534"/>
              <a:ext cx="38473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矩形 53">
              <a:extLst>
                <a:ext uri="{FF2B5EF4-FFF2-40B4-BE49-F238E27FC236}">
                  <a16:creationId xmlns:a16="http://schemas.microsoft.com/office/drawing/2014/main" id="{616D63C9-363D-40F6-9130-2DCDFB1DFC09}"/>
                </a:ext>
              </a:extLst>
            </p:cNvPr>
            <p:cNvSpPr/>
            <p:nvPr/>
          </p:nvSpPr>
          <p:spPr>
            <a:xfrm>
              <a:off x="7664431" y="2538598"/>
              <a:ext cx="1156550" cy="49387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紙本公文</a:t>
              </a:r>
              <a:endParaRPr kumimoji="0" lang="en-US" altLang="zh-TW" sz="1400" b="1" i="0" u="none" strike="noStrike" kern="1200" cap="none" spc="0" normalizeH="0" baseline="0" noProof="0" dirty="0">
                <a:ln>
                  <a:noFill/>
                </a:ln>
                <a:solidFill>
                  <a:srgbClr val="656565">
                    <a:lumMod val="5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核備函</a:t>
              </a:r>
            </a:p>
          </p:txBody>
        </p:sp>
        <p:sp>
          <p:nvSpPr>
            <p:cNvPr id="55" name="矩形 54">
              <a:extLst>
                <a:ext uri="{FF2B5EF4-FFF2-40B4-BE49-F238E27FC236}">
                  <a16:creationId xmlns:a16="http://schemas.microsoft.com/office/drawing/2014/main" id="{A1E38D16-3713-4ED4-8EC4-28EC16C6F103}"/>
                </a:ext>
              </a:extLst>
            </p:cNvPr>
            <p:cNvSpPr/>
            <p:nvPr/>
          </p:nvSpPr>
          <p:spPr>
            <a:xfrm>
              <a:off x="5920537" y="3714390"/>
              <a:ext cx="1156550" cy="493871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電子公文</a:t>
              </a:r>
              <a:endParaRPr kumimoji="0" lang="en-US" altLang="zh-TW" sz="1400" b="1" i="0" u="none" strike="noStrike" kern="1200" cap="none" spc="0" normalizeH="0" baseline="0" noProof="0" dirty="0">
                <a:ln>
                  <a:noFill/>
                </a:ln>
                <a:solidFill>
                  <a:srgbClr val="656565">
                    <a:lumMod val="5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核備函</a:t>
              </a:r>
            </a:p>
          </p:txBody>
        </p:sp>
        <p:cxnSp>
          <p:nvCxnSpPr>
            <p:cNvPr id="56" name="直線單箭頭接點 55">
              <a:extLst>
                <a:ext uri="{FF2B5EF4-FFF2-40B4-BE49-F238E27FC236}">
                  <a16:creationId xmlns:a16="http://schemas.microsoft.com/office/drawing/2014/main" id="{80CFD0EC-8E2E-4A0F-B272-F3E0BA59FB01}"/>
                </a:ext>
              </a:extLst>
            </p:cNvPr>
            <p:cNvCxnSpPr>
              <a:stCxn id="51" idx="2"/>
              <a:endCxn id="55" idx="0"/>
            </p:cNvCxnSpPr>
            <p:nvPr/>
          </p:nvCxnSpPr>
          <p:spPr>
            <a:xfrm>
              <a:off x="6498812" y="3115429"/>
              <a:ext cx="0" cy="59896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直線單箭頭接點 56">
              <a:extLst>
                <a:ext uri="{FF2B5EF4-FFF2-40B4-BE49-F238E27FC236}">
                  <a16:creationId xmlns:a16="http://schemas.microsoft.com/office/drawing/2014/main" id="{2F1060AE-41D7-4194-9598-4D8A01FC90A2}"/>
                </a:ext>
              </a:extLst>
            </p:cNvPr>
            <p:cNvCxnSpPr>
              <a:stCxn id="51" idx="3"/>
              <a:endCxn id="54" idx="1"/>
            </p:cNvCxnSpPr>
            <p:nvPr/>
          </p:nvCxnSpPr>
          <p:spPr>
            <a:xfrm>
              <a:off x="7395543" y="2785534"/>
              <a:ext cx="2688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圓角矩形 57">
              <a:extLst>
                <a:ext uri="{FF2B5EF4-FFF2-40B4-BE49-F238E27FC236}">
                  <a16:creationId xmlns:a16="http://schemas.microsoft.com/office/drawing/2014/main" id="{0AB04833-CAF9-49C4-9809-89BCC122BF5D}"/>
                </a:ext>
              </a:extLst>
            </p:cNvPr>
            <p:cNvSpPr/>
            <p:nvPr/>
          </p:nvSpPr>
          <p:spPr>
            <a:xfrm>
              <a:off x="633227" y="4395948"/>
              <a:ext cx="1422934" cy="659791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業者再次修改</a:t>
              </a:r>
              <a:r>
                <a:rPr kumimoji="0" lang="en-US" altLang="zh-TW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/</a:t>
              </a: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上傳文件</a:t>
              </a:r>
            </a:p>
          </p:txBody>
        </p:sp>
        <p:sp>
          <p:nvSpPr>
            <p:cNvPr id="59" name="菱形 58">
              <a:extLst>
                <a:ext uri="{FF2B5EF4-FFF2-40B4-BE49-F238E27FC236}">
                  <a16:creationId xmlns:a16="http://schemas.microsoft.com/office/drawing/2014/main" id="{6DFA64B8-DA35-419B-BBEF-E0AE312CF222}"/>
                </a:ext>
              </a:extLst>
            </p:cNvPr>
            <p:cNvSpPr/>
            <p:nvPr/>
          </p:nvSpPr>
          <p:spPr>
            <a:xfrm>
              <a:off x="572814" y="5653865"/>
              <a:ext cx="1543760" cy="699648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送發補件完成</a:t>
              </a:r>
            </a:p>
          </p:txBody>
        </p:sp>
        <p:cxnSp>
          <p:nvCxnSpPr>
            <p:cNvPr id="60" name="直線單箭頭接點 59">
              <a:extLst>
                <a:ext uri="{FF2B5EF4-FFF2-40B4-BE49-F238E27FC236}">
                  <a16:creationId xmlns:a16="http://schemas.microsoft.com/office/drawing/2014/main" id="{789E5D3F-C0CF-4C41-B1C4-F71FFBDB5797}"/>
                </a:ext>
              </a:extLst>
            </p:cNvPr>
            <p:cNvCxnSpPr>
              <a:endCxn id="61" idx="1"/>
            </p:cNvCxnSpPr>
            <p:nvPr/>
          </p:nvCxnSpPr>
          <p:spPr>
            <a:xfrm>
              <a:off x="2056161" y="4705915"/>
              <a:ext cx="57336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1" name="菱形 60">
              <a:extLst>
                <a:ext uri="{FF2B5EF4-FFF2-40B4-BE49-F238E27FC236}">
                  <a16:creationId xmlns:a16="http://schemas.microsoft.com/office/drawing/2014/main" id="{95F99912-BBC7-4B69-9F27-056C3D77578A}"/>
                </a:ext>
              </a:extLst>
            </p:cNvPr>
            <p:cNvSpPr/>
            <p:nvPr/>
          </p:nvSpPr>
          <p:spPr>
            <a:xfrm>
              <a:off x="2629522" y="4356091"/>
              <a:ext cx="1543760" cy="699648"/>
            </a:xfrm>
            <a:prstGeom prst="diamon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逾期</a:t>
              </a:r>
              <a:endParaRPr kumimoji="0" lang="en-US" altLang="zh-TW" sz="1400" b="1" i="0" u="none" strike="noStrike" kern="1200" cap="none" spc="0" normalizeH="0" baseline="0" noProof="0" dirty="0">
                <a:ln>
                  <a:noFill/>
                </a:ln>
                <a:solidFill>
                  <a:srgbClr val="656565">
                    <a:lumMod val="50000"/>
                  </a:srgbClr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656565">
                      <a:lumMod val="50000"/>
                    </a:srgbClr>
                  </a:solidFill>
                  <a:effectLst/>
                  <a:uLnTx/>
                  <a:uFillTx/>
                  <a:latin typeface="微軟正黑體" panose="020B0604030504040204" pitchFamily="34" charset="-120"/>
                  <a:ea typeface="微軟正黑體" panose="020B0604030504040204" pitchFamily="34" charset="-120"/>
                  <a:cs typeface="+mn-cs"/>
                </a:rPr>
                <a:t>未補</a:t>
              </a:r>
            </a:p>
          </p:txBody>
        </p:sp>
        <p:cxnSp>
          <p:nvCxnSpPr>
            <p:cNvPr id="62" name="直線單箭頭接點 61">
              <a:extLst>
                <a:ext uri="{FF2B5EF4-FFF2-40B4-BE49-F238E27FC236}">
                  <a16:creationId xmlns:a16="http://schemas.microsoft.com/office/drawing/2014/main" id="{9865CE07-F707-4297-A8FB-85BACEB97BC7}"/>
                </a:ext>
              </a:extLst>
            </p:cNvPr>
            <p:cNvCxnSpPr>
              <a:stCxn id="58" idx="2"/>
              <a:endCxn id="59" idx="0"/>
            </p:cNvCxnSpPr>
            <p:nvPr/>
          </p:nvCxnSpPr>
          <p:spPr>
            <a:xfrm>
              <a:off x="1344694" y="5055739"/>
              <a:ext cx="0" cy="59812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直線單箭頭接點 62">
              <a:extLst>
                <a:ext uri="{FF2B5EF4-FFF2-40B4-BE49-F238E27FC236}">
                  <a16:creationId xmlns:a16="http://schemas.microsoft.com/office/drawing/2014/main" id="{2E7E29EF-63FA-46AD-B8E3-E7D53D5317BC}"/>
                </a:ext>
              </a:extLst>
            </p:cNvPr>
            <p:cNvCxnSpPr>
              <a:stCxn id="59" idx="3"/>
              <a:endCxn id="50" idx="1"/>
            </p:cNvCxnSpPr>
            <p:nvPr/>
          </p:nvCxnSpPr>
          <p:spPr>
            <a:xfrm>
              <a:off x="2116574" y="6003689"/>
              <a:ext cx="625437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直線單箭頭接點 63">
              <a:extLst>
                <a:ext uri="{FF2B5EF4-FFF2-40B4-BE49-F238E27FC236}">
                  <a16:creationId xmlns:a16="http://schemas.microsoft.com/office/drawing/2014/main" id="{AAE772B3-0641-4E9F-A1D3-37621FBA6ECC}"/>
                </a:ext>
              </a:extLst>
            </p:cNvPr>
            <p:cNvCxnSpPr>
              <a:endCxn id="50" idx="0"/>
            </p:cNvCxnSpPr>
            <p:nvPr/>
          </p:nvCxnSpPr>
          <p:spPr>
            <a:xfrm>
              <a:off x="3401402" y="5055739"/>
              <a:ext cx="0" cy="70101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40360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申請案件流程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：有些申請案需檢附資料為正本，該如何因應？</a:t>
            </a:r>
            <a:endParaRPr lang="en-US" altLang="zh-TW" sz="2400" b="1" dirty="0"/>
          </a:p>
          <a:p>
            <a:pPr marL="0" indent="0">
              <a:buNone/>
            </a:pP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Ａ：目前緩衝時期建議親持或郵寄，為因應未來線上平臺作業，針對此需求評估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研擬法規修定。</a:t>
            </a:r>
            <a:endParaRPr lang="en-US" altLang="zh-TW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4815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申請案件流程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：申請案何時成案？</a:t>
            </a:r>
            <a:endParaRPr lang="en-US" altLang="zh-TW" sz="2400" b="1" dirty="0"/>
          </a:p>
          <a:p>
            <a:pPr marL="0" indent="0">
              <a:buNone/>
            </a:pP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Ａ：為使送件及審查流程順利，本平臺自</a:t>
            </a:r>
            <a:r>
              <a:rPr lang="en-US" altLang="zh-TW" sz="2400" b="1" dirty="0">
                <a:solidFill>
                  <a:schemeClr val="accent2"/>
                </a:solidFill>
              </a:rPr>
              <a:t>108</a:t>
            </a:r>
            <a:r>
              <a:rPr lang="zh-TW" altLang="en-US" sz="2400" b="1" dirty="0">
                <a:solidFill>
                  <a:schemeClr val="accent2"/>
                </a:solidFill>
              </a:rPr>
              <a:t>年</a:t>
            </a:r>
            <a:r>
              <a:rPr lang="en-US" altLang="zh-TW" sz="2400" b="1" dirty="0">
                <a:solidFill>
                  <a:schemeClr val="accent2"/>
                </a:solidFill>
              </a:rPr>
              <a:t>7</a:t>
            </a:r>
            <a:r>
              <a:rPr lang="zh-TW" altLang="en-US" sz="2400" b="1" dirty="0">
                <a:solidFill>
                  <a:schemeClr val="accent2"/>
                </a:solidFill>
              </a:rPr>
              <a:t>月</a:t>
            </a:r>
            <a:r>
              <a:rPr lang="en-US" altLang="zh-TW" sz="2400" b="1" dirty="0">
                <a:solidFill>
                  <a:schemeClr val="accent2"/>
                </a:solidFill>
              </a:rPr>
              <a:t>1</a:t>
            </a:r>
            <a:r>
              <a:rPr lang="zh-TW" altLang="en-US" sz="2400" b="1" dirty="0">
                <a:solidFill>
                  <a:schemeClr val="accent2"/>
                </a:solidFill>
              </a:rPr>
              <a:t>日起將統一改為「送案並繳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費後才成案」。</a:t>
            </a:r>
            <a:endParaRPr lang="en-US" altLang="zh-TW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2242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申請案件流程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：該如何完成線上補件？</a:t>
            </a:r>
            <a:endParaRPr lang="en-US" altLang="zh-TW" sz="2400" b="1" dirty="0"/>
          </a:p>
          <a:p>
            <a:pPr marL="0" indent="0">
              <a:buNone/>
            </a:pP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Ａ：於首頁點左側欄位選</a:t>
            </a:r>
            <a:r>
              <a:rPr lang="en-US" altLang="zh-TW" sz="2400" b="1" dirty="0">
                <a:solidFill>
                  <a:schemeClr val="accent2"/>
                </a:solidFill>
              </a:rPr>
              <a:t>【</a:t>
            </a:r>
            <a:r>
              <a:rPr lang="zh-TW" altLang="en-US" sz="2400" b="1" dirty="0">
                <a:solidFill>
                  <a:schemeClr val="accent2"/>
                </a:solidFill>
              </a:rPr>
              <a:t>案件申請</a:t>
            </a:r>
            <a:r>
              <a:rPr lang="en-US" altLang="zh-TW" sz="2400" b="1" dirty="0">
                <a:solidFill>
                  <a:schemeClr val="accent2"/>
                </a:solidFill>
              </a:rPr>
              <a:t>】</a:t>
            </a:r>
            <a:r>
              <a:rPr lang="zh-TW" altLang="en-US" sz="2400" b="1" dirty="0">
                <a:solidFill>
                  <a:schemeClr val="accent2"/>
                </a:solidFill>
              </a:rPr>
              <a:t>選項→進入</a:t>
            </a:r>
            <a:r>
              <a:rPr lang="en-US" altLang="zh-TW" sz="2400" b="1" dirty="0">
                <a:solidFill>
                  <a:schemeClr val="accent2"/>
                </a:solidFill>
              </a:rPr>
              <a:t>【</a:t>
            </a:r>
            <a:r>
              <a:rPr lang="zh-TW" altLang="en-US" sz="2400" b="1" dirty="0">
                <a:solidFill>
                  <a:schemeClr val="accent2"/>
                </a:solidFill>
              </a:rPr>
              <a:t>申請案補件</a:t>
            </a:r>
            <a:r>
              <a:rPr lang="en-US" altLang="zh-TW" sz="2400" b="1" dirty="0">
                <a:solidFill>
                  <a:schemeClr val="accent2"/>
                </a:solidFill>
              </a:rPr>
              <a:t>】</a:t>
            </a:r>
            <a:r>
              <a:rPr lang="zh-TW" altLang="en-US" sz="2400" b="1" dirty="0">
                <a:solidFill>
                  <a:schemeClr val="accent2"/>
                </a:solidFill>
              </a:rPr>
              <a:t>選項之編輯階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段→點選</a:t>
            </a:r>
            <a:r>
              <a:rPr lang="en-US" altLang="zh-TW" sz="2400" b="1" dirty="0">
                <a:solidFill>
                  <a:schemeClr val="accent2"/>
                </a:solidFill>
              </a:rPr>
              <a:t>【</a:t>
            </a:r>
            <a:r>
              <a:rPr lang="zh-TW" altLang="en-US" sz="2400" b="1" dirty="0">
                <a:solidFill>
                  <a:schemeClr val="accent2"/>
                </a:solidFill>
              </a:rPr>
              <a:t>補件項目</a:t>
            </a:r>
            <a:r>
              <a:rPr lang="en-US" altLang="zh-TW" sz="2400" b="1" dirty="0">
                <a:solidFill>
                  <a:schemeClr val="accent2"/>
                </a:solidFill>
              </a:rPr>
              <a:t>】</a:t>
            </a:r>
            <a:r>
              <a:rPr lang="zh-TW" altLang="en-US" sz="2400" b="1" dirty="0">
                <a:solidFill>
                  <a:schemeClr val="accent2"/>
                </a:solidFill>
              </a:rPr>
              <a:t>按鈕→編輯本次要補件的內容點選</a:t>
            </a:r>
            <a:r>
              <a:rPr lang="en-US" altLang="zh-TW" sz="2400" b="1" dirty="0">
                <a:solidFill>
                  <a:schemeClr val="accent2"/>
                </a:solidFill>
              </a:rPr>
              <a:t>【</a:t>
            </a:r>
            <a:r>
              <a:rPr lang="zh-TW" altLang="en-US" sz="2400" b="1" dirty="0">
                <a:solidFill>
                  <a:schemeClr val="accent2"/>
                </a:solidFill>
              </a:rPr>
              <a:t>補件輸入</a:t>
            </a:r>
            <a:r>
              <a:rPr lang="en-US" altLang="zh-TW" sz="2400" b="1" dirty="0">
                <a:solidFill>
                  <a:schemeClr val="accent2"/>
                </a:solidFill>
              </a:rPr>
              <a:t>】</a:t>
            </a:r>
            <a:r>
              <a:rPr lang="zh-TW" altLang="en-US" sz="2400" b="1" dirty="0">
                <a:solidFill>
                  <a:schemeClr val="accent2"/>
                </a:solidFill>
              </a:rPr>
              <a:t>按鈕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→進入</a:t>
            </a:r>
            <a:r>
              <a:rPr lang="en-US" altLang="zh-TW" sz="2400" b="1" dirty="0">
                <a:solidFill>
                  <a:schemeClr val="accent2"/>
                </a:solidFill>
              </a:rPr>
              <a:t>【</a:t>
            </a:r>
            <a:r>
              <a:rPr lang="zh-TW" altLang="en-US" sz="2400" b="1" dirty="0">
                <a:solidFill>
                  <a:schemeClr val="accent2"/>
                </a:solidFill>
              </a:rPr>
              <a:t>補件輸入</a:t>
            </a:r>
            <a:r>
              <a:rPr lang="en-US" altLang="zh-TW" sz="2400" b="1" dirty="0">
                <a:solidFill>
                  <a:schemeClr val="accent2"/>
                </a:solidFill>
              </a:rPr>
              <a:t>】</a:t>
            </a:r>
            <a:r>
              <a:rPr lang="zh-TW" altLang="en-US" sz="2400" b="1" dirty="0">
                <a:solidFill>
                  <a:schemeClr val="accent2"/>
                </a:solidFill>
              </a:rPr>
              <a:t>選項之編輯階段。填寫完畢後點擊送出完成補件。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備註：一定要上傳「補件公文」及「補件附件」，才算完成補件。</a:t>
            </a:r>
          </a:p>
        </p:txBody>
      </p:sp>
    </p:spTree>
    <p:extLst>
      <p:ext uri="{BB962C8B-B14F-4D97-AF65-F5344CB8AC3E}">
        <p14:creationId xmlns:p14="http://schemas.microsoft.com/office/powerpoint/2010/main" val="2416852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57A7D6C-705A-49F1-809F-84545D885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600" b="1" dirty="0" err="1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Ex</a:t>
            </a:r>
            <a:r>
              <a:rPr lang="en-US" altLang="zh-TW" sz="3600" b="1" dirty="0" err="1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PRESS</a:t>
            </a:r>
            <a:r>
              <a:rPr lang="zh-TW" altLang="en-US" sz="3600" b="1" dirty="0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建置緣由</a:t>
            </a:r>
          </a:p>
        </p:txBody>
      </p:sp>
      <p:grpSp>
        <p:nvGrpSpPr>
          <p:cNvPr id="4" name="群組 5">
            <a:extLst>
              <a:ext uri="{FF2B5EF4-FFF2-40B4-BE49-F238E27FC236}">
                <a16:creationId xmlns:a16="http://schemas.microsoft.com/office/drawing/2014/main" id="{2CD8700A-73A5-45A3-84C5-506FE52E5528}"/>
              </a:ext>
            </a:extLst>
          </p:cNvPr>
          <p:cNvGrpSpPr/>
          <p:nvPr/>
        </p:nvGrpSpPr>
        <p:grpSpPr>
          <a:xfrm>
            <a:off x="3508917" y="967071"/>
            <a:ext cx="1512168" cy="760760"/>
            <a:chOff x="1763688" y="1102586"/>
            <a:chExt cx="1512168" cy="760760"/>
          </a:xfrm>
        </p:grpSpPr>
        <p:sp>
          <p:nvSpPr>
            <p:cNvPr id="5" name="圓角矩形 6">
              <a:extLst>
                <a:ext uri="{FF2B5EF4-FFF2-40B4-BE49-F238E27FC236}">
                  <a16:creationId xmlns:a16="http://schemas.microsoft.com/office/drawing/2014/main" id="{73B5E9FE-C625-4095-B4C3-16B3BFF4C164}"/>
                </a:ext>
              </a:extLst>
            </p:cNvPr>
            <p:cNvSpPr/>
            <p:nvPr/>
          </p:nvSpPr>
          <p:spPr>
            <a:xfrm>
              <a:off x="1763688" y="1143266"/>
              <a:ext cx="1512168" cy="720080"/>
            </a:xfrm>
            <a:prstGeom prst="roundRect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6" name="文字方塊 5">
              <a:extLst>
                <a:ext uri="{FF2B5EF4-FFF2-40B4-BE49-F238E27FC236}">
                  <a16:creationId xmlns:a16="http://schemas.microsoft.com/office/drawing/2014/main" id="{1D5BF67D-E69C-47C1-B25D-90BC8FBCE74F}"/>
                </a:ext>
              </a:extLst>
            </p:cNvPr>
            <p:cNvSpPr txBox="1"/>
            <p:nvPr/>
          </p:nvSpPr>
          <p:spPr>
            <a:xfrm>
              <a:off x="1972599" y="1102586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400" b="1" dirty="0">
                  <a:solidFill>
                    <a:srgbClr val="33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廠商端</a:t>
              </a:r>
            </a:p>
          </p:txBody>
        </p:sp>
      </p:grpSp>
      <p:grpSp>
        <p:nvGrpSpPr>
          <p:cNvPr id="7" name="群組 8">
            <a:extLst>
              <a:ext uri="{FF2B5EF4-FFF2-40B4-BE49-F238E27FC236}">
                <a16:creationId xmlns:a16="http://schemas.microsoft.com/office/drawing/2014/main" id="{7D025D63-22CE-4EEA-96C3-05DA72220901}"/>
              </a:ext>
            </a:extLst>
          </p:cNvPr>
          <p:cNvGrpSpPr/>
          <p:nvPr/>
        </p:nvGrpSpPr>
        <p:grpSpPr>
          <a:xfrm>
            <a:off x="7117823" y="967071"/>
            <a:ext cx="1512168" cy="760760"/>
            <a:chOff x="5868144" y="1102586"/>
            <a:chExt cx="1512168" cy="760760"/>
          </a:xfrm>
        </p:grpSpPr>
        <p:sp>
          <p:nvSpPr>
            <p:cNvPr id="8" name="圓角矩形 9">
              <a:extLst>
                <a:ext uri="{FF2B5EF4-FFF2-40B4-BE49-F238E27FC236}">
                  <a16:creationId xmlns:a16="http://schemas.microsoft.com/office/drawing/2014/main" id="{D7BD0444-1BF4-4B9F-A76F-F2D41BCB7C22}"/>
                </a:ext>
              </a:extLst>
            </p:cNvPr>
            <p:cNvSpPr/>
            <p:nvPr/>
          </p:nvSpPr>
          <p:spPr>
            <a:xfrm>
              <a:off x="5868144" y="1143266"/>
              <a:ext cx="1512168" cy="720080"/>
            </a:xfrm>
            <a:prstGeom prst="roundRect">
              <a:avLst/>
            </a:prstGeom>
            <a:solidFill>
              <a:schemeClr val="bg1"/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9" name="文字方塊 8">
              <a:extLst>
                <a:ext uri="{FF2B5EF4-FFF2-40B4-BE49-F238E27FC236}">
                  <a16:creationId xmlns:a16="http://schemas.microsoft.com/office/drawing/2014/main" id="{D9D0D42B-85E2-4540-AA72-4F3481CEB1F9}"/>
                </a:ext>
              </a:extLst>
            </p:cNvPr>
            <p:cNvSpPr txBox="1"/>
            <p:nvPr/>
          </p:nvSpPr>
          <p:spPr>
            <a:xfrm>
              <a:off x="6075059" y="1102586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sz="2400" b="1" dirty="0">
                  <a:solidFill>
                    <a:srgbClr val="3399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ea"/>
                  <a:ea typeface="+mj-ea"/>
                </a:rPr>
                <a:t>審查端</a:t>
              </a:r>
            </a:p>
          </p:txBody>
        </p:sp>
      </p:grpSp>
      <p:sp>
        <p:nvSpPr>
          <p:cNvPr id="10" name="向下箭號 11">
            <a:extLst>
              <a:ext uri="{FF2B5EF4-FFF2-40B4-BE49-F238E27FC236}">
                <a16:creationId xmlns:a16="http://schemas.microsoft.com/office/drawing/2014/main" id="{5684CF06-6300-44B8-B81F-CA0677FAE7AA}"/>
              </a:ext>
            </a:extLst>
          </p:cNvPr>
          <p:cNvSpPr/>
          <p:nvPr/>
        </p:nvSpPr>
        <p:spPr>
          <a:xfrm>
            <a:off x="5728464" y="1185707"/>
            <a:ext cx="720080" cy="3743492"/>
          </a:xfrm>
          <a:prstGeom prst="downArrow">
            <a:avLst/>
          </a:prstGeom>
          <a:gradFill flip="none" rotWithShape="1">
            <a:gsLst>
              <a:gs pos="0">
                <a:srgbClr val="996633">
                  <a:shade val="30000"/>
                  <a:satMod val="115000"/>
                </a:srgbClr>
              </a:gs>
              <a:gs pos="50000">
                <a:srgbClr val="996633">
                  <a:shade val="67500"/>
                  <a:satMod val="115000"/>
                </a:srgbClr>
              </a:gs>
              <a:gs pos="100000">
                <a:srgbClr val="996633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2DA4748-1DA8-4956-93FB-E5727358CD79}"/>
              </a:ext>
            </a:extLst>
          </p:cNvPr>
          <p:cNvSpPr/>
          <p:nvPr/>
        </p:nvSpPr>
        <p:spPr>
          <a:xfrm>
            <a:off x="2644821" y="1462158"/>
            <a:ext cx="6876972" cy="14189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 cap="flat" cmpd="sng" algn="ctr">
            <a:noFill/>
            <a:prstDash val="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377">
              <a:defRPr/>
            </a:pPr>
            <a:endParaRPr lang="en-US" sz="36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19A1D9F-C5B0-4FC7-9C29-0E869E0DA05D}"/>
              </a:ext>
            </a:extLst>
          </p:cNvPr>
          <p:cNvSpPr/>
          <p:nvPr/>
        </p:nvSpPr>
        <p:spPr>
          <a:xfrm>
            <a:off x="2656819" y="3117055"/>
            <a:ext cx="6876972" cy="13657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noFill/>
            <a:prstDash val="dash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914377">
              <a:defRPr/>
            </a:pPr>
            <a:endParaRPr lang="en-US" sz="3600" b="1" kern="0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3" name="Picture 2" descr="user_resume-256.png (256×256)">
            <a:extLst>
              <a:ext uri="{FF2B5EF4-FFF2-40B4-BE49-F238E27FC236}">
                <a16:creationId xmlns:a16="http://schemas.microsoft.com/office/drawing/2014/main" id="{C2687441-828C-4AC0-91E4-50728DEE9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862" y="3262613"/>
            <a:ext cx="647831" cy="648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文字方塊 9">
            <a:extLst>
              <a:ext uri="{FF2B5EF4-FFF2-40B4-BE49-F238E27FC236}">
                <a16:creationId xmlns:a16="http://schemas.microsoft.com/office/drawing/2014/main" id="{536015B2-67B2-4656-BB66-89704043D8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7706" y="3961348"/>
            <a:ext cx="116089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1400" b="1" dirty="0">
                <a:latin typeface="微軟正黑體" pitchFamily="34" charset="-120"/>
                <a:ea typeface="微軟正黑體" pitchFamily="34" charset="-120"/>
              </a:rPr>
              <a:t>廠商</a:t>
            </a:r>
            <a:r>
              <a:rPr lang="en-US" altLang="zh-TW" sz="1400" b="1" dirty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1400" b="1" dirty="0">
                <a:latin typeface="微軟正黑體" pitchFamily="34" charset="-120"/>
                <a:ea typeface="微軟正黑體" pitchFamily="34" charset="-120"/>
              </a:rPr>
              <a:t>申請人</a:t>
            </a:r>
          </a:p>
        </p:txBody>
      </p:sp>
      <p:sp>
        <p:nvSpPr>
          <p:cNvPr id="15" name="文字方塊 11">
            <a:extLst>
              <a:ext uri="{FF2B5EF4-FFF2-40B4-BE49-F238E27FC236}">
                <a16:creationId xmlns:a16="http://schemas.microsoft.com/office/drawing/2014/main" id="{997DB5FE-4D29-46DD-9E04-56E06D6F27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7140" y="3942025"/>
            <a:ext cx="14414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1400" b="1" dirty="0">
                <a:latin typeface="微軟正黑體" pitchFamily="34" charset="-120"/>
                <a:ea typeface="微軟正黑體" pitchFamily="34" charset="-120"/>
              </a:rPr>
              <a:t>線上申請及</a:t>
            </a:r>
            <a:r>
              <a:rPr lang="zh-TW" alt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繳費</a:t>
            </a:r>
            <a:endParaRPr lang="en-US" altLang="zh-TW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TW" altLang="en-US" sz="1400" b="1" dirty="0">
                <a:latin typeface="微軟正黑體" pitchFamily="34" charset="-120"/>
                <a:ea typeface="微軟正黑體" pitchFamily="34" charset="-120"/>
              </a:rPr>
              <a:t>作業平台</a:t>
            </a:r>
          </a:p>
        </p:txBody>
      </p:sp>
      <p:sp>
        <p:nvSpPr>
          <p:cNvPr id="16" name="向右箭號 17">
            <a:extLst>
              <a:ext uri="{FF2B5EF4-FFF2-40B4-BE49-F238E27FC236}">
                <a16:creationId xmlns:a16="http://schemas.microsoft.com/office/drawing/2014/main" id="{9A25FFF4-BB47-45FD-8014-8D48AD2F622A}"/>
              </a:ext>
            </a:extLst>
          </p:cNvPr>
          <p:cNvSpPr/>
          <p:nvPr/>
        </p:nvSpPr>
        <p:spPr bwMode="auto">
          <a:xfrm>
            <a:off x="4150149" y="3484473"/>
            <a:ext cx="888103" cy="287337"/>
          </a:xfrm>
          <a:prstGeom prst="rightArrow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tint val="66000"/>
                  <a:satMod val="160000"/>
                </a:schemeClr>
              </a:gs>
              <a:gs pos="50000">
                <a:schemeClr val="tx1">
                  <a:lumMod val="85000"/>
                  <a:lumOff val="15000"/>
                  <a:tint val="44500"/>
                  <a:satMod val="160000"/>
                </a:schemeClr>
              </a:gs>
              <a:gs pos="100000">
                <a:schemeClr val="tx1">
                  <a:lumMod val="85000"/>
                  <a:lumOff val="15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pic>
        <p:nvPicPr>
          <p:cNvPr id="17" name="圖片 16">
            <a:extLst>
              <a:ext uri="{FF2B5EF4-FFF2-40B4-BE49-F238E27FC236}">
                <a16:creationId xmlns:a16="http://schemas.microsoft.com/office/drawing/2014/main" id="{7D2D6710-4ECA-4082-8E77-2749E3A12E64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6408657" y="3444038"/>
            <a:ext cx="593447" cy="648095"/>
          </a:xfrm>
          <a:prstGeom prst="rect">
            <a:avLst/>
          </a:prstGeom>
        </p:spPr>
      </p:pic>
      <p:sp>
        <p:nvSpPr>
          <p:cNvPr id="18" name="文字方塊 25">
            <a:extLst>
              <a:ext uri="{FF2B5EF4-FFF2-40B4-BE49-F238E27FC236}">
                <a16:creationId xmlns:a16="http://schemas.microsoft.com/office/drawing/2014/main" id="{CFF0AD45-A898-4D09-9595-360D64C7B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3973" y="4062426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1400" b="1" dirty="0">
                <a:latin typeface="微軟正黑體" pitchFamily="34" charset="-120"/>
                <a:ea typeface="微軟正黑體" pitchFamily="34" charset="-120"/>
              </a:rPr>
              <a:t>公文系統</a:t>
            </a:r>
          </a:p>
        </p:txBody>
      </p:sp>
      <p:pic>
        <p:nvPicPr>
          <p:cNvPr id="19" name="Picture 6">
            <a:extLst>
              <a:ext uri="{FF2B5EF4-FFF2-40B4-BE49-F238E27FC236}">
                <a16:creationId xmlns:a16="http://schemas.microsoft.com/office/drawing/2014/main" id="{2630CD87-5A52-478F-827A-149A4E9782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31" y="3306102"/>
            <a:ext cx="545060" cy="605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向右箭號 21">
            <a:extLst>
              <a:ext uri="{FF2B5EF4-FFF2-40B4-BE49-F238E27FC236}">
                <a16:creationId xmlns:a16="http://schemas.microsoft.com/office/drawing/2014/main" id="{BDDDF5CE-35AA-4C70-AEE0-2B1F60FB97F2}"/>
              </a:ext>
            </a:extLst>
          </p:cNvPr>
          <p:cNvSpPr/>
          <p:nvPr/>
        </p:nvSpPr>
        <p:spPr bwMode="auto">
          <a:xfrm>
            <a:off x="5851408" y="3684389"/>
            <a:ext cx="487797" cy="287337"/>
          </a:xfrm>
          <a:prstGeom prst="rightArrow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tint val="66000"/>
                  <a:satMod val="160000"/>
                </a:schemeClr>
              </a:gs>
              <a:gs pos="50000">
                <a:schemeClr val="tx1">
                  <a:lumMod val="95000"/>
                  <a:lumOff val="5000"/>
                  <a:tint val="44500"/>
                  <a:satMod val="160000"/>
                </a:schemeClr>
              </a:gs>
              <a:gs pos="100000">
                <a:schemeClr val="tx1">
                  <a:lumMod val="95000"/>
                  <a:lumOff val="5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pic>
        <p:nvPicPr>
          <p:cNvPr id="21" name="圖片 20">
            <a:extLst>
              <a:ext uri="{FF2B5EF4-FFF2-40B4-BE49-F238E27FC236}">
                <a16:creationId xmlns:a16="http://schemas.microsoft.com/office/drawing/2014/main" id="{BF8ACEDA-E33A-4B1D-89FB-87316A16597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8098134" y="3439949"/>
            <a:ext cx="593447" cy="648095"/>
          </a:xfrm>
          <a:prstGeom prst="rect">
            <a:avLst/>
          </a:prstGeom>
        </p:spPr>
      </p:pic>
      <p:sp>
        <p:nvSpPr>
          <p:cNvPr id="22" name="文字方塊 25">
            <a:extLst>
              <a:ext uri="{FF2B5EF4-FFF2-40B4-BE49-F238E27FC236}">
                <a16:creationId xmlns:a16="http://schemas.microsoft.com/office/drawing/2014/main" id="{AB51ED8C-4C1D-4F0C-8131-F61338D4C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3451" y="4058337"/>
            <a:ext cx="9028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1400" b="1" dirty="0">
                <a:latin typeface="微軟正黑體" pitchFamily="34" charset="-120"/>
                <a:ea typeface="微軟正黑體" pitchFamily="34" charset="-120"/>
              </a:rPr>
              <a:t>藥證系統</a:t>
            </a:r>
          </a:p>
        </p:txBody>
      </p:sp>
      <p:sp>
        <p:nvSpPr>
          <p:cNvPr id="23" name="向右箭號 24">
            <a:extLst>
              <a:ext uri="{FF2B5EF4-FFF2-40B4-BE49-F238E27FC236}">
                <a16:creationId xmlns:a16="http://schemas.microsoft.com/office/drawing/2014/main" id="{E5F82F45-3942-44E1-B90A-A3DB86DEB3E9}"/>
              </a:ext>
            </a:extLst>
          </p:cNvPr>
          <p:cNvSpPr/>
          <p:nvPr/>
        </p:nvSpPr>
        <p:spPr bwMode="auto">
          <a:xfrm>
            <a:off x="6986751" y="3683442"/>
            <a:ext cx="1012360" cy="287337"/>
          </a:xfrm>
          <a:prstGeom prst="rightArrow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tint val="66000"/>
                  <a:satMod val="160000"/>
                </a:schemeClr>
              </a:gs>
              <a:gs pos="50000">
                <a:schemeClr val="tx1">
                  <a:lumMod val="95000"/>
                  <a:lumOff val="5000"/>
                  <a:tint val="44500"/>
                  <a:satMod val="160000"/>
                </a:schemeClr>
              </a:gs>
              <a:gs pos="100000">
                <a:schemeClr val="tx1">
                  <a:lumMod val="95000"/>
                  <a:lumOff val="5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24" name="弧形 23">
            <a:extLst>
              <a:ext uri="{FF2B5EF4-FFF2-40B4-BE49-F238E27FC236}">
                <a16:creationId xmlns:a16="http://schemas.microsoft.com/office/drawing/2014/main" id="{ABF3F064-9CB2-448C-A229-E66B139C7A63}"/>
              </a:ext>
            </a:extLst>
          </p:cNvPr>
          <p:cNvSpPr/>
          <p:nvPr/>
        </p:nvSpPr>
        <p:spPr>
          <a:xfrm>
            <a:off x="5668855" y="3275043"/>
            <a:ext cx="2429276" cy="1005668"/>
          </a:xfrm>
          <a:prstGeom prst="arc">
            <a:avLst>
              <a:gd name="adj1" fmla="val 11573089"/>
              <a:gd name="adj2" fmla="val 21141552"/>
            </a:avLst>
          </a:prstGeom>
          <a:ln w="41275" cap="rnd">
            <a:solidFill>
              <a:srgbClr val="C00000"/>
            </a:solidFill>
            <a:prstDash val="sysDot"/>
            <a:miter lim="800000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768FCA1B-4B33-4DF2-9441-B7E3B3BD0E0D}"/>
              </a:ext>
            </a:extLst>
          </p:cNvPr>
          <p:cNvSpPr txBox="1"/>
          <p:nvPr/>
        </p:nvSpPr>
        <p:spPr>
          <a:xfrm>
            <a:off x="6154710" y="3143192"/>
            <a:ext cx="1441420" cy="307777"/>
          </a:xfrm>
          <a:prstGeom prst="rect">
            <a:avLst/>
          </a:prstGeom>
          <a:solidFill>
            <a:srgbClr val="FFFF00"/>
          </a:solidFill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zh-TW" alt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已完成系統介接</a:t>
            </a:r>
            <a:endParaRPr lang="en-US" altLang="zh-TW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26" name="Picture 5">
            <a:extLst>
              <a:ext uri="{FF2B5EF4-FFF2-40B4-BE49-F238E27FC236}">
                <a16:creationId xmlns:a16="http://schemas.microsoft.com/office/drawing/2014/main" id="{DF6F90AD-A37C-4120-8677-EA80A06A2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939" y="3501325"/>
            <a:ext cx="584200" cy="63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10" descr="food-bill-counter-icon-256x256.png (256×256)">
            <a:extLst>
              <a:ext uri="{FF2B5EF4-FFF2-40B4-BE49-F238E27FC236}">
                <a16:creationId xmlns:a16="http://schemas.microsoft.com/office/drawing/2014/main" id="{F482E640-C695-4186-B19A-ADEFE8ADCF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748" y="1575455"/>
            <a:ext cx="1040384" cy="104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2" descr="「TFDA」的圖片搜尋結果">
            <a:hlinkClick r:id="rId7"/>
            <a:extLst>
              <a:ext uri="{FF2B5EF4-FFF2-40B4-BE49-F238E27FC236}">
                <a16:creationId xmlns:a16="http://schemas.microsoft.com/office/drawing/2014/main" id="{8CFEC2EA-41A0-4252-AED7-9941C9310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198" y="1611985"/>
            <a:ext cx="366709" cy="283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向右箭號 30">
            <a:extLst>
              <a:ext uri="{FF2B5EF4-FFF2-40B4-BE49-F238E27FC236}">
                <a16:creationId xmlns:a16="http://schemas.microsoft.com/office/drawing/2014/main" id="{D9D88A36-FBE9-4BCB-ADCF-00DC9B3E71DF}"/>
              </a:ext>
            </a:extLst>
          </p:cNvPr>
          <p:cNvSpPr/>
          <p:nvPr/>
        </p:nvSpPr>
        <p:spPr bwMode="auto">
          <a:xfrm>
            <a:off x="6236096" y="1978881"/>
            <a:ext cx="453201" cy="287337"/>
          </a:xfrm>
          <a:prstGeom prst="rightArrow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tint val="66000"/>
                  <a:satMod val="160000"/>
                </a:schemeClr>
              </a:gs>
              <a:gs pos="50000">
                <a:schemeClr val="tx1">
                  <a:lumMod val="85000"/>
                  <a:lumOff val="15000"/>
                  <a:tint val="44500"/>
                  <a:satMod val="160000"/>
                </a:schemeClr>
              </a:gs>
              <a:gs pos="100000">
                <a:schemeClr val="tx1">
                  <a:lumMod val="85000"/>
                  <a:lumOff val="15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pic>
        <p:nvPicPr>
          <p:cNvPr id="30" name="Picture 2" descr="user_resume-256.png (256×256)">
            <a:extLst>
              <a:ext uri="{FF2B5EF4-FFF2-40B4-BE49-F238E27FC236}">
                <a16:creationId xmlns:a16="http://schemas.microsoft.com/office/drawing/2014/main" id="{8B435312-ABE3-4B9A-A11C-1C22A6FA7A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754" y="1732082"/>
            <a:ext cx="647831" cy="648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文字方塊 9">
            <a:extLst>
              <a:ext uri="{FF2B5EF4-FFF2-40B4-BE49-F238E27FC236}">
                <a16:creationId xmlns:a16="http://schemas.microsoft.com/office/drawing/2014/main" id="{B3636DFA-0EC6-4ED3-8A6B-07402DF10B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6439" y="2346270"/>
            <a:ext cx="116089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1400" b="1" dirty="0">
                <a:latin typeface="微軟正黑體" pitchFamily="34" charset="-120"/>
                <a:ea typeface="微軟正黑體" pitchFamily="34" charset="-120"/>
              </a:rPr>
              <a:t>廠商</a:t>
            </a:r>
            <a:r>
              <a:rPr lang="en-US" altLang="zh-TW" sz="1400" b="1" dirty="0">
                <a:latin typeface="微軟正黑體" pitchFamily="34" charset="-120"/>
                <a:ea typeface="微軟正黑體" pitchFamily="34" charset="-120"/>
              </a:rPr>
              <a:t>/</a:t>
            </a:r>
            <a:r>
              <a:rPr lang="zh-TW" altLang="en-US" sz="1400" b="1" dirty="0">
                <a:latin typeface="微軟正黑體" pitchFamily="34" charset="-120"/>
                <a:ea typeface="微軟正黑體" pitchFamily="34" charset="-120"/>
              </a:rPr>
              <a:t>申請人</a:t>
            </a:r>
          </a:p>
        </p:txBody>
      </p:sp>
      <p:sp>
        <p:nvSpPr>
          <p:cNvPr id="32" name="向右箭號 33">
            <a:extLst>
              <a:ext uri="{FF2B5EF4-FFF2-40B4-BE49-F238E27FC236}">
                <a16:creationId xmlns:a16="http://schemas.microsoft.com/office/drawing/2014/main" id="{35B7E8BB-ED77-452D-A354-AA5203D53D73}"/>
              </a:ext>
            </a:extLst>
          </p:cNvPr>
          <p:cNvSpPr/>
          <p:nvPr/>
        </p:nvSpPr>
        <p:spPr bwMode="auto">
          <a:xfrm>
            <a:off x="4275083" y="1975268"/>
            <a:ext cx="888103" cy="287337"/>
          </a:xfrm>
          <a:prstGeom prst="rightArrow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tint val="66000"/>
                  <a:satMod val="160000"/>
                </a:schemeClr>
              </a:gs>
              <a:gs pos="50000">
                <a:schemeClr val="tx1">
                  <a:lumMod val="85000"/>
                  <a:lumOff val="15000"/>
                  <a:tint val="44500"/>
                  <a:satMod val="160000"/>
                </a:schemeClr>
              </a:gs>
              <a:gs pos="100000">
                <a:schemeClr val="tx1">
                  <a:lumMod val="85000"/>
                  <a:lumOff val="15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grpSp>
        <p:nvGrpSpPr>
          <p:cNvPr id="33" name="群組 34">
            <a:extLst>
              <a:ext uri="{FF2B5EF4-FFF2-40B4-BE49-F238E27FC236}">
                <a16:creationId xmlns:a16="http://schemas.microsoft.com/office/drawing/2014/main" id="{1893B3F2-4CDE-455C-8E07-947E815B4290}"/>
              </a:ext>
            </a:extLst>
          </p:cNvPr>
          <p:cNvGrpSpPr/>
          <p:nvPr/>
        </p:nvGrpSpPr>
        <p:grpSpPr>
          <a:xfrm>
            <a:off x="6613526" y="1735059"/>
            <a:ext cx="723275" cy="924076"/>
            <a:chOff x="5742234" y="1901702"/>
            <a:chExt cx="723275" cy="924075"/>
          </a:xfrm>
        </p:grpSpPr>
        <p:pic>
          <p:nvPicPr>
            <p:cNvPr id="34" name="Picture 5">
              <a:extLst>
                <a:ext uri="{FF2B5EF4-FFF2-40B4-BE49-F238E27FC236}">
                  <a16:creationId xmlns:a16="http://schemas.microsoft.com/office/drawing/2014/main" id="{BDA49099-F926-4904-AB5F-97A53D7F41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4085" y="1901702"/>
              <a:ext cx="539573" cy="648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文字方塊 19">
              <a:extLst>
                <a:ext uri="{FF2B5EF4-FFF2-40B4-BE49-F238E27FC236}">
                  <a16:creationId xmlns:a16="http://schemas.microsoft.com/office/drawing/2014/main" id="{6F6829AC-50D5-471E-BED8-A07ECB21E1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42234" y="2518000"/>
              <a:ext cx="72327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TW" altLang="en-US" sz="1400" b="1" dirty="0">
                  <a:latin typeface="微軟正黑體" pitchFamily="34" charset="-120"/>
                  <a:ea typeface="微軟正黑體" pitchFamily="34" charset="-120"/>
                </a:rPr>
                <a:t>承辦人</a:t>
              </a:r>
            </a:p>
          </p:txBody>
        </p:sp>
      </p:grpSp>
      <p:sp>
        <p:nvSpPr>
          <p:cNvPr id="36" name="向右箭號 37">
            <a:extLst>
              <a:ext uri="{FF2B5EF4-FFF2-40B4-BE49-F238E27FC236}">
                <a16:creationId xmlns:a16="http://schemas.microsoft.com/office/drawing/2014/main" id="{404D20C2-9603-4CC8-97E2-E8D8EA1A8806}"/>
              </a:ext>
            </a:extLst>
          </p:cNvPr>
          <p:cNvSpPr/>
          <p:nvPr/>
        </p:nvSpPr>
        <p:spPr bwMode="auto">
          <a:xfrm rot="20100000">
            <a:off x="7324900" y="1830495"/>
            <a:ext cx="422275" cy="184151"/>
          </a:xfrm>
          <a:prstGeom prst="stripedRightArrow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tint val="66000"/>
                  <a:satMod val="160000"/>
                </a:schemeClr>
              </a:gs>
              <a:gs pos="50000">
                <a:schemeClr val="tx1">
                  <a:lumMod val="95000"/>
                  <a:lumOff val="5000"/>
                  <a:tint val="44500"/>
                  <a:satMod val="160000"/>
                </a:schemeClr>
              </a:gs>
              <a:gs pos="100000">
                <a:schemeClr val="tx1">
                  <a:lumMod val="95000"/>
                  <a:lumOff val="5000"/>
                  <a:tint val="23500"/>
                  <a:satMod val="160000"/>
                </a:schemeClr>
              </a:gs>
            </a:gsLst>
            <a:lin ang="10800000" scaled="1"/>
            <a:tileRect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37" name="向右箭號 38">
            <a:extLst>
              <a:ext uri="{FF2B5EF4-FFF2-40B4-BE49-F238E27FC236}">
                <a16:creationId xmlns:a16="http://schemas.microsoft.com/office/drawing/2014/main" id="{56616253-816F-4DE3-9E37-9DD6B704D5C4}"/>
              </a:ext>
            </a:extLst>
          </p:cNvPr>
          <p:cNvSpPr/>
          <p:nvPr/>
        </p:nvSpPr>
        <p:spPr bwMode="auto">
          <a:xfrm rot="1500000">
            <a:off x="7318549" y="2204149"/>
            <a:ext cx="422275" cy="184151"/>
          </a:xfrm>
          <a:prstGeom prst="stripedRightArrow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  <a:tint val="66000"/>
                  <a:satMod val="160000"/>
                </a:schemeClr>
              </a:gs>
              <a:gs pos="50000">
                <a:schemeClr val="tx1">
                  <a:lumMod val="95000"/>
                  <a:lumOff val="5000"/>
                  <a:tint val="44500"/>
                  <a:satMod val="160000"/>
                </a:schemeClr>
              </a:gs>
              <a:gs pos="100000">
                <a:schemeClr val="tx1">
                  <a:lumMod val="95000"/>
                  <a:lumOff val="5000"/>
                  <a:tint val="23500"/>
                  <a:satMod val="160000"/>
                </a:schemeClr>
              </a:gs>
            </a:gsLst>
            <a:lin ang="10800000" scaled="1"/>
            <a:tileRect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grpSp>
        <p:nvGrpSpPr>
          <p:cNvPr id="38" name="群組 1">
            <a:extLst>
              <a:ext uri="{FF2B5EF4-FFF2-40B4-BE49-F238E27FC236}">
                <a16:creationId xmlns:a16="http://schemas.microsoft.com/office/drawing/2014/main" id="{B3E2CA1C-A207-4187-9951-5D15544A6B00}"/>
              </a:ext>
            </a:extLst>
          </p:cNvPr>
          <p:cNvGrpSpPr>
            <a:grpSpLocks/>
          </p:cNvGrpSpPr>
          <p:nvPr/>
        </p:nvGrpSpPr>
        <p:grpSpPr bwMode="auto">
          <a:xfrm>
            <a:off x="7703377" y="1673969"/>
            <a:ext cx="936098" cy="479426"/>
            <a:chOff x="7380853" y="1188604"/>
            <a:chExt cx="935960" cy="479795"/>
          </a:xfrm>
        </p:grpSpPr>
        <p:pic>
          <p:nvPicPr>
            <p:cNvPr id="39" name="圖片 38">
              <a:extLst>
                <a:ext uri="{FF2B5EF4-FFF2-40B4-BE49-F238E27FC236}">
                  <a16:creationId xmlns:a16="http://schemas.microsoft.com/office/drawing/2014/main" id="{E9E08488-616C-4610-94DD-F7FE321ACE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7877877" y="1188604"/>
              <a:ext cx="438936" cy="479795"/>
            </a:xfrm>
            <a:prstGeom prst="rect">
              <a:avLst/>
            </a:prstGeom>
          </p:spPr>
        </p:pic>
        <p:sp>
          <p:nvSpPr>
            <p:cNvPr id="40" name="文字方塊 25">
              <a:extLst>
                <a:ext uri="{FF2B5EF4-FFF2-40B4-BE49-F238E27FC236}">
                  <a16:creationId xmlns:a16="http://schemas.microsoft.com/office/drawing/2014/main" id="{ACEBDF75-274C-41FD-AF8E-18FFA266B1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80853" y="1266385"/>
              <a:ext cx="902678" cy="308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TW" altLang="en-US" sz="1400" b="1" dirty="0">
                  <a:latin typeface="微軟正黑體" pitchFamily="34" charset="-120"/>
                  <a:ea typeface="微軟正黑體" pitchFamily="34" charset="-120"/>
                </a:rPr>
                <a:t>公文系統</a:t>
              </a:r>
            </a:p>
          </p:txBody>
        </p:sp>
      </p:grpSp>
      <p:grpSp>
        <p:nvGrpSpPr>
          <p:cNvPr id="41" name="群組 1">
            <a:extLst>
              <a:ext uri="{FF2B5EF4-FFF2-40B4-BE49-F238E27FC236}">
                <a16:creationId xmlns:a16="http://schemas.microsoft.com/office/drawing/2014/main" id="{927373B0-0E17-41F4-B4EF-CA603655B7C9}"/>
              </a:ext>
            </a:extLst>
          </p:cNvPr>
          <p:cNvGrpSpPr>
            <a:grpSpLocks/>
          </p:cNvGrpSpPr>
          <p:nvPr/>
        </p:nvGrpSpPr>
        <p:grpSpPr bwMode="auto">
          <a:xfrm>
            <a:off x="7700961" y="2161605"/>
            <a:ext cx="936098" cy="479426"/>
            <a:chOff x="7380853" y="1188604"/>
            <a:chExt cx="935960" cy="479795"/>
          </a:xfrm>
        </p:grpSpPr>
        <p:pic>
          <p:nvPicPr>
            <p:cNvPr id="42" name="圖片 41">
              <a:extLst>
                <a:ext uri="{FF2B5EF4-FFF2-40B4-BE49-F238E27FC236}">
                  <a16:creationId xmlns:a16="http://schemas.microsoft.com/office/drawing/2014/main" id="{B067F7B8-04D6-4749-8715-EEB83F76D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 bwMode="auto">
            <a:xfrm>
              <a:off x="7877877" y="1188604"/>
              <a:ext cx="438936" cy="479795"/>
            </a:xfrm>
            <a:prstGeom prst="rect">
              <a:avLst/>
            </a:prstGeom>
          </p:spPr>
        </p:pic>
        <p:sp>
          <p:nvSpPr>
            <p:cNvPr id="43" name="文字方塊 25">
              <a:extLst>
                <a:ext uri="{FF2B5EF4-FFF2-40B4-BE49-F238E27FC236}">
                  <a16:creationId xmlns:a16="http://schemas.microsoft.com/office/drawing/2014/main" id="{6A434415-617C-4552-8959-279F4990AA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80853" y="1266385"/>
              <a:ext cx="902678" cy="308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新細明體" charset="-12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TW" altLang="en-US" sz="1400" b="1" dirty="0">
                  <a:latin typeface="微軟正黑體" pitchFamily="34" charset="-120"/>
                  <a:ea typeface="微軟正黑體" pitchFamily="34" charset="-120"/>
                </a:rPr>
                <a:t>藥證系統</a:t>
              </a:r>
            </a:p>
          </p:txBody>
        </p:sp>
      </p:grpSp>
      <p:sp>
        <p:nvSpPr>
          <p:cNvPr id="44" name="文字方塊 43">
            <a:extLst>
              <a:ext uri="{FF2B5EF4-FFF2-40B4-BE49-F238E27FC236}">
                <a16:creationId xmlns:a16="http://schemas.microsoft.com/office/drawing/2014/main" id="{CEADC200-632F-4036-8FA1-BCF9D1224008}"/>
              </a:ext>
            </a:extLst>
          </p:cNvPr>
          <p:cNvSpPr txBox="1"/>
          <p:nvPr/>
        </p:nvSpPr>
        <p:spPr>
          <a:xfrm>
            <a:off x="3492061" y="2565207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zh-TW" altLang="en-US" sz="1200" b="1" dirty="0">
                <a:solidFill>
                  <a:srgbClr val="0000FF"/>
                </a:solidFill>
                <a:latin typeface="+mj-ea"/>
                <a:ea typeface="+mj-ea"/>
              </a:rPr>
              <a:t>紙本送件</a:t>
            </a:r>
            <a:r>
              <a:rPr lang="en-US" altLang="zh-TW" sz="1200" b="1" dirty="0">
                <a:solidFill>
                  <a:srgbClr val="0000FF"/>
                </a:solidFill>
                <a:latin typeface="+mj-ea"/>
                <a:ea typeface="+mj-ea"/>
              </a:rPr>
              <a:t>)</a:t>
            </a:r>
            <a:endParaRPr lang="zh-TW" altLang="en-US" sz="12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sp>
        <p:nvSpPr>
          <p:cNvPr id="45" name="文字方塊 44">
            <a:extLst>
              <a:ext uri="{FF2B5EF4-FFF2-40B4-BE49-F238E27FC236}">
                <a16:creationId xmlns:a16="http://schemas.microsoft.com/office/drawing/2014/main" id="{B6225B4E-9739-44A0-93F0-E29F72932191}"/>
              </a:ext>
            </a:extLst>
          </p:cNvPr>
          <p:cNvSpPr txBox="1"/>
          <p:nvPr/>
        </p:nvSpPr>
        <p:spPr>
          <a:xfrm>
            <a:off x="6520555" y="2568151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zh-TW" altLang="en-US" sz="1200" b="1" dirty="0">
                <a:solidFill>
                  <a:srgbClr val="0000FF"/>
                </a:solidFill>
                <a:latin typeface="+mj-ea"/>
                <a:ea typeface="+mj-ea"/>
              </a:rPr>
              <a:t>紙本審查</a:t>
            </a:r>
            <a:r>
              <a:rPr lang="en-US" altLang="zh-TW" sz="1200" b="1" dirty="0">
                <a:solidFill>
                  <a:srgbClr val="0000FF"/>
                </a:solidFill>
                <a:latin typeface="+mj-ea"/>
                <a:ea typeface="+mj-ea"/>
              </a:rPr>
              <a:t>)</a:t>
            </a:r>
            <a:endParaRPr lang="zh-TW" altLang="en-US" sz="12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sp>
        <p:nvSpPr>
          <p:cNvPr id="46" name="文字方塊 45">
            <a:extLst>
              <a:ext uri="{FF2B5EF4-FFF2-40B4-BE49-F238E27FC236}">
                <a16:creationId xmlns:a16="http://schemas.microsoft.com/office/drawing/2014/main" id="{609E1F1D-7C2D-49A1-8BEC-B877262C9AFE}"/>
              </a:ext>
            </a:extLst>
          </p:cNvPr>
          <p:cNvSpPr txBox="1"/>
          <p:nvPr/>
        </p:nvSpPr>
        <p:spPr>
          <a:xfrm>
            <a:off x="3278450" y="4174523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zh-TW" altLang="en-US" sz="1200" b="1" dirty="0">
                <a:solidFill>
                  <a:srgbClr val="0000FF"/>
                </a:solidFill>
                <a:latin typeface="+mj-ea"/>
                <a:ea typeface="+mj-ea"/>
              </a:rPr>
              <a:t>線上送件</a:t>
            </a:r>
            <a:r>
              <a:rPr lang="en-US" altLang="zh-TW" sz="1200" b="1" dirty="0">
                <a:solidFill>
                  <a:srgbClr val="0000FF"/>
                </a:solidFill>
                <a:latin typeface="+mj-ea"/>
                <a:ea typeface="+mj-ea"/>
              </a:rPr>
              <a:t>)</a:t>
            </a:r>
            <a:endParaRPr lang="zh-TW" altLang="en-US" sz="12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sp>
        <p:nvSpPr>
          <p:cNvPr id="47" name="文字方塊 46">
            <a:extLst>
              <a:ext uri="{FF2B5EF4-FFF2-40B4-BE49-F238E27FC236}">
                <a16:creationId xmlns:a16="http://schemas.microsoft.com/office/drawing/2014/main" id="{1C4FA16D-F8DA-4DD3-90DB-9DE7E0C4AAA9}"/>
              </a:ext>
            </a:extLst>
          </p:cNvPr>
          <p:cNvSpPr txBox="1"/>
          <p:nvPr/>
        </p:nvSpPr>
        <p:spPr>
          <a:xfrm>
            <a:off x="7043978" y="4148747"/>
            <a:ext cx="896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>
                <a:solidFill>
                  <a:srgbClr val="0000FF"/>
                </a:solidFill>
                <a:latin typeface="+mj-ea"/>
                <a:ea typeface="+mj-ea"/>
              </a:rPr>
              <a:t>(</a:t>
            </a:r>
            <a:r>
              <a:rPr lang="zh-TW" altLang="en-US" sz="1200" b="1" dirty="0">
                <a:solidFill>
                  <a:srgbClr val="0000FF"/>
                </a:solidFill>
                <a:latin typeface="+mj-ea"/>
                <a:ea typeface="+mj-ea"/>
              </a:rPr>
              <a:t>線上審查</a:t>
            </a:r>
            <a:r>
              <a:rPr lang="en-US" altLang="zh-TW" sz="1200" b="1" dirty="0">
                <a:solidFill>
                  <a:srgbClr val="0000FF"/>
                </a:solidFill>
                <a:latin typeface="+mj-ea"/>
                <a:ea typeface="+mj-ea"/>
              </a:rPr>
              <a:t>)</a:t>
            </a:r>
            <a:endParaRPr lang="zh-TW" altLang="en-US" sz="12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pic>
        <p:nvPicPr>
          <p:cNvPr id="48" name="Picture 7" descr="C:\Users\shuo218\Downloads\icontexto_emoticons_12.png">
            <a:extLst>
              <a:ext uri="{FF2B5EF4-FFF2-40B4-BE49-F238E27FC236}">
                <a16:creationId xmlns:a16="http://schemas.microsoft.com/office/drawing/2014/main" id="{B6571E42-F993-4AD9-AC1B-88719852D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867" y="1285863"/>
            <a:ext cx="853559" cy="853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9" descr="C:\Users\shuo218\Downloads\icontexto_emoticons_05.png">
            <a:extLst>
              <a:ext uri="{FF2B5EF4-FFF2-40B4-BE49-F238E27FC236}">
                <a16:creationId xmlns:a16="http://schemas.microsoft.com/office/drawing/2014/main" id="{C2DC9555-1E6A-43A4-A0D4-D8DB19476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867" y="2980526"/>
            <a:ext cx="853559" cy="853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文字方塊 49">
            <a:extLst>
              <a:ext uri="{FF2B5EF4-FFF2-40B4-BE49-F238E27FC236}">
                <a16:creationId xmlns:a16="http://schemas.microsoft.com/office/drawing/2014/main" id="{56A0608B-6C4E-4499-80AB-D4ED9AB58E5B}"/>
              </a:ext>
            </a:extLst>
          </p:cNvPr>
          <p:cNvSpPr txBox="1"/>
          <p:nvPr/>
        </p:nvSpPr>
        <p:spPr>
          <a:xfrm>
            <a:off x="2080683" y="4877320"/>
            <a:ext cx="807119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200" b="1" dirty="0">
                <a:solidFill>
                  <a:srgbClr val="240A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為與國際接軌，加速藥品查驗登記審查作業及效能，同時促進製藥產業發展及響應節能減碳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id="{D2D55628-86E8-4548-8A00-35D9ABE55A48}"/>
              </a:ext>
            </a:extLst>
          </p:cNvPr>
          <p:cNvSpPr/>
          <p:nvPr/>
        </p:nvSpPr>
        <p:spPr>
          <a:xfrm>
            <a:off x="2431975" y="5648943"/>
            <a:ext cx="76931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101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年公告「通用技術文件格式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(CTD)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」，且藥品查驗登記申請得以電子化文件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符合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CTD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格式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送件。</a:t>
            </a:r>
            <a:r>
              <a:rPr lang="zh-TW" altLang="en-US" dirty="0">
                <a:solidFill>
                  <a:srgbClr val="0A0A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 </a:t>
            </a:r>
            <a:br>
              <a:rPr lang="zh-TW" altLang="en-US" dirty="0">
                <a:solidFill>
                  <a:srgbClr val="0A0A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zh-TW" altLang="en-US" dirty="0">
              <a:solidFill>
                <a:srgbClr val="0A0A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3" name="文字方塊 52">
            <a:extLst>
              <a:ext uri="{FF2B5EF4-FFF2-40B4-BE49-F238E27FC236}">
                <a16:creationId xmlns:a16="http://schemas.microsoft.com/office/drawing/2014/main" id="{C8C4DDF0-64DF-4213-AE2D-FA3F8B02E79C}"/>
              </a:ext>
            </a:extLst>
          </p:cNvPr>
          <p:cNvSpPr txBox="1"/>
          <p:nvPr/>
        </p:nvSpPr>
        <p:spPr>
          <a:xfrm>
            <a:off x="9568494" y="3684386"/>
            <a:ext cx="971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</a:t>
            </a:r>
            <a:r>
              <a:rPr lang="en-US" altLang="zh-TW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eCTD</a:t>
            </a:r>
            <a:endParaRPr lang="zh-TW" altLang="en-US" sz="16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895310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申請案件流程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：業者諮詢電話？</a:t>
            </a:r>
            <a:endParaRPr lang="en-US" altLang="zh-TW" sz="2400" b="1" dirty="0"/>
          </a:p>
          <a:p>
            <a:pPr marL="0" indent="0">
              <a:buNone/>
            </a:pP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Ａ：由於作業流程及問題種類眾多，建議在使用平臺若遇到問題，請先撥平臺客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        服專線</a:t>
            </a:r>
            <a:r>
              <a:rPr lang="en-US" altLang="zh-TW" sz="2400" b="1" dirty="0">
                <a:solidFill>
                  <a:schemeClr val="accent2"/>
                </a:solidFill>
              </a:rPr>
              <a:t>【0809-015-898</a:t>
            </a:r>
            <a:r>
              <a:rPr lang="zh-TW" altLang="en-US" sz="2400" b="1" dirty="0">
                <a:solidFill>
                  <a:schemeClr val="accent2"/>
                </a:solidFill>
              </a:rPr>
              <a:t>，分機</a:t>
            </a:r>
            <a:r>
              <a:rPr lang="en-US" altLang="zh-TW" sz="2400" b="1" dirty="0">
                <a:solidFill>
                  <a:schemeClr val="accent2"/>
                </a:solidFill>
              </a:rPr>
              <a:t>80</a:t>
            </a:r>
            <a:r>
              <a:rPr lang="zh-TW" altLang="en-US" sz="2400" b="1" dirty="0">
                <a:solidFill>
                  <a:schemeClr val="accent2"/>
                </a:solidFill>
              </a:rPr>
              <a:t>或</a:t>
            </a:r>
            <a:r>
              <a:rPr lang="en-US" altLang="zh-TW" sz="2400" b="1" dirty="0">
                <a:solidFill>
                  <a:schemeClr val="accent2"/>
                </a:solidFill>
              </a:rPr>
              <a:t>81】</a:t>
            </a:r>
            <a:r>
              <a:rPr lang="zh-TW" altLang="en-US" sz="2400" b="1" dirty="0">
                <a:solidFill>
                  <a:schemeClr val="accent2"/>
                </a:solidFill>
              </a:rPr>
              <a:t>，將先協助判定問題的屬性。</a:t>
            </a:r>
            <a:endParaRPr lang="en-US" altLang="zh-TW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136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線上繳費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：目前線上繳費流程？</a:t>
            </a:r>
            <a:endParaRPr lang="en-US" altLang="zh-TW" sz="2400" b="1" dirty="0"/>
          </a:p>
          <a:p>
            <a:pPr marL="0" indent="0">
              <a:buNone/>
            </a:pPr>
            <a:endParaRPr lang="en-US" altLang="zh-TW" sz="16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altLang="zh-TW" sz="2400" b="1" dirty="0">
                <a:solidFill>
                  <a:schemeClr val="accent2"/>
                </a:solidFill>
              </a:rPr>
              <a:t>A</a:t>
            </a:r>
            <a:r>
              <a:rPr lang="zh-TW" altLang="en-US" sz="2400" b="1" dirty="0">
                <a:solidFill>
                  <a:schemeClr val="accent2"/>
                </a:solidFill>
              </a:rPr>
              <a:t>：整併繳費平台並開放線上刷卡及匯款等方式</a:t>
            </a:r>
            <a:endParaRPr lang="en-US" altLang="zh-TW" sz="2400" b="1" dirty="0">
              <a:solidFill>
                <a:schemeClr val="accent2"/>
              </a:solidFill>
            </a:endParaRP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4C9BCFA8-D92F-4F64-80C5-645DD5401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137" y="2810632"/>
            <a:ext cx="7434716" cy="3429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54472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線上繳費</a:t>
            </a:r>
            <a:endParaRPr lang="zh-TW" altLang="en-US" sz="36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：目前合作之信用卡發卡銀行？</a:t>
            </a:r>
            <a:endParaRPr lang="en-US" altLang="zh-TW" sz="2400" b="1" dirty="0"/>
          </a:p>
          <a:p>
            <a:pPr marL="0" indent="0">
              <a:buNone/>
            </a:pPr>
            <a:endParaRPr lang="en-US" altLang="zh-TW" sz="16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altLang="zh-TW" sz="2400" b="1" dirty="0">
                <a:solidFill>
                  <a:schemeClr val="accent2"/>
                </a:solidFill>
              </a:rPr>
              <a:t>A</a:t>
            </a:r>
            <a:r>
              <a:rPr lang="zh-TW" altLang="en-US" sz="2400" b="1" dirty="0">
                <a:solidFill>
                  <a:schemeClr val="accent2"/>
                </a:solidFill>
              </a:rPr>
              <a:t>：</a:t>
            </a:r>
            <a:r>
              <a:rPr lang="en-US" altLang="zh-TW" sz="2400" b="1" dirty="0">
                <a:solidFill>
                  <a:schemeClr val="accent2"/>
                </a:solidFill>
              </a:rPr>
              <a:t>29</a:t>
            </a:r>
            <a:r>
              <a:rPr lang="zh-TW" altLang="en-US" sz="2400" b="1" dirty="0">
                <a:solidFill>
                  <a:schemeClr val="accent2"/>
                </a:solidFill>
              </a:rPr>
              <a:t>家發卡銀行</a:t>
            </a:r>
            <a:r>
              <a:rPr lang="en-US" altLang="zh-TW" sz="2400" b="1" u="sng" dirty="0">
                <a:solidFill>
                  <a:schemeClr val="accent2"/>
                </a:solidFill>
              </a:rPr>
              <a:t>https://www.gsp.gov.tw/school/bank.htm</a:t>
            </a: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備註：美國運通卡不提供繳納政府規費服務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altLang="zh-TW" sz="2400" b="1" dirty="0">
              <a:solidFill>
                <a:schemeClr val="accent2"/>
              </a:solidFill>
            </a:endParaRPr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848EC25A-C211-4274-8703-631CF632EA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398967"/>
              </p:ext>
            </p:extLst>
          </p:nvPr>
        </p:nvGraphicFramePr>
        <p:xfrm>
          <a:off x="1605439" y="3311434"/>
          <a:ext cx="8970546" cy="247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50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50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50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50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50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50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臺灣銀行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土地銀行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合作金庫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第一商銀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華南銀行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彰化銀行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上海銀行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台北富邦銀行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國泰世華銀行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i="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兆豐國際商銀</a:t>
                      </a:r>
                      <a:endParaRPr lang="zh-TW" altLang="en-US" sz="16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王道銀行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臺灣中小企業銀行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渣打國際商銀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台中商銀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華泰商銀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新光商銀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陽信商銀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三信商銀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i="0" kern="1200" dirty="0">
                          <a:solidFill>
                            <a:schemeClr val="tx1"/>
                          </a:solidFill>
                          <a:effectLst/>
                          <a:latin typeface="微軟正黑體" panose="020B0604030504040204" pitchFamily="34" charset="-120"/>
                          <a:ea typeface="微軟正黑體" panose="020B0604030504040204" pitchFamily="34" charset="-120"/>
                          <a:cs typeface="+mn-cs"/>
                        </a:rPr>
                        <a:t>聯邦商業銀行</a:t>
                      </a:r>
                      <a:endParaRPr lang="zh-TW" altLang="en-US" sz="16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遠東商銀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元大商銀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永豐銀行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玉山銀行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凱基商業銀行股份有限公司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星展</a:t>
                      </a:r>
                      <a:r>
                        <a:rPr lang="en-US" altLang="zh-TW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台灣</a:t>
                      </a:r>
                      <a:r>
                        <a:rPr lang="en-US" altLang="zh-TW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</a:t>
                      </a: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商銀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台新商銀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日盛商銀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安泰商銀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b="1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台灣樂天信用卡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600" b="1" dirty="0"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08973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線上繳費</a:t>
            </a:r>
            <a:endParaRPr lang="zh-TW" altLang="en-US" sz="36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：台灣銀行臨櫃繳費之支票抬頭為？</a:t>
            </a:r>
            <a:endParaRPr lang="en-US" altLang="zh-TW" sz="2400" b="1" dirty="0"/>
          </a:p>
          <a:p>
            <a:pPr marL="0" indent="0">
              <a:buNone/>
            </a:pP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altLang="zh-TW" sz="2400" b="1" dirty="0">
                <a:solidFill>
                  <a:schemeClr val="accent2"/>
                </a:solidFill>
              </a:rPr>
              <a:t>A</a:t>
            </a:r>
            <a:r>
              <a:rPr lang="zh-TW" altLang="en-US" sz="2400" b="1" dirty="0">
                <a:solidFill>
                  <a:schemeClr val="accent2"/>
                </a:solidFill>
              </a:rPr>
              <a:t>：「限繳衛生福利部食品藥物管理署」（</a:t>
            </a:r>
            <a:r>
              <a:rPr lang="en-US" altLang="zh-TW" sz="2400" b="1" dirty="0">
                <a:solidFill>
                  <a:schemeClr val="accent2"/>
                </a:solidFill>
              </a:rPr>
              <a:t>FDA</a:t>
            </a:r>
            <a:r>
              <a:rPr lang="zh-TW" altLang="en-US" sz="2400" b="1" dirty="0">
                <a:solidFill>
                  <a:schemeClr val="accent2"/>
                </a:solidFill>
              </a:rPr>
              <a:t>藥字第</a:t>
            </a:r>
            <a:r>
              <a:rPr lang="en-US" altLang="zh-TW" sz="2400" b="1" dirty="0">
                <a:solidFill>
                  <a:schemeClr val="accent2"/>
                </a:solidFill>
              </a:rPr>
              <a:t>1081407053</a:t>
            </a:r>
            <a:r>
              <a:rPr lang="zh-TW" altLang="en-US" sz="2400" b="1" dirty="0">
                <a:solidFill>
                  <a:schemeClr val="accent2"/>
                </a:solidFill>
              </a:rPr>
              <a:t>號書函）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altLang="zh-TW" sz="2400" b="1" dirty="0">
                <a:solidFill>
                  <a:schemeClr val="accent2"/>
                </a:solidFill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40210870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線上繳費</a:t>
            </a:r>
            <a:endParaRPr lang="zh-TW" altLang="en-US" sz="36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：業者公司為管理帳務方便，紙本送件支票抬頭是否也可使用「限繳衛生福利</a:t>
            </a:r>
            <a:endParaRPr lang="en-US" altLang="zh-TW" sz="2400" b="1" dirty="0"/>
          </a:p>
          <a:p>
            <a:pPr marL="0" indent="0">
              <a:buNone/>
            </a:pPr>
            <a:r>
              <a:rPr lang="en-US" altLang="zh-TW" sz="2400" b="1" dirty="0"/>
              <a:t>       </a:t>
            </a:r>
            <a:r>
              <a:rPr lang="zh-TW" altLang="en-US" sz="2400" b="1" dirty="0"/>
              <a:t>部食品藥物管理署」</a:t>
            </a:r>
            <a:r>
              <a:rPr lang="en-US" altLang="zh-TW" sz="2400" b="1" dirty="0"/>
              <a:t>?</a:t>
            </a:r>
          </a:p>
          <a:p>
            <a:pPr marL="0" indent="0">
              <a:buNone/>
            </a:pP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altLang="zh-TW" sz="2400" b="1" dirty="0">
                <a:solidFill>
                  <a:schemeClr val="accent2"/>
                </a:solidFill>
              </a:rPr>
              <a:t>A</a:t>
            </a:r>
            <a:r>
              <a:rPr lang="zh-TW" altLang="en-US" sz="2400" b="1" dirty="0">
                <a:solidFill>
                  <a:schemeClr val="accent2"/>
                </a:solidFill>
              </a:rPr>
              <a:t>：目前已與本署相關組室溝通，紙本送件支票抬頭亦可使用「限繳衛生福利部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altLang="zh-TW" sz="2400" b="1" dirty="0">
                <a:solidFill>
                  <a:schemeClr val="accent2"/>
                </a:solidFill>
              </a:rPr>
              <a:t>       </a:t>
            </a:r>
            <a:r>
              <a:rPr lang="zh-TW" altLang="en-US" sz="2400" b="1" dirty="0">
                <a:solidFill>
                  <a:schemeClr val="accent2"/>
                </a:solidFill>
              </a:rPr>
              <a:t>食品藥物管理署」。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altLang="zh-TW" sz="2400" b="1" dirty="0">
                <a:solidFill>
                  <a:schemeClr val="accent2"/>
                </a:solidFill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14684637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線上繳費</a:t>
            </a:r>
            <a:endParaRPr lang="zh-TW" altLang="en-US" sz="36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：可否持他行支票至台灣銀行臨櫃繳費？</a:t>
            </a:r>
          </a:p>
          <a:p>
            <a:pPr marL="0" indent="0">
              <a:buNone/>
            </a:pP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Ａ：可。</a:t>
            </a:r>
            <a:r>
              <a:rPr lang="en-US" altLang="zh-TW" sz="2400" b="1" dirty="0">
                <a:solidFill>
                  <a:schemeClr val="accent2"/>
                </a:solidFill>
              </a:rPr>
              <a:t>(</a:t>
            </a:r>
            <a:r>
              <a:rPr lang="zh-TW" altLang="en-US" sz="2400" b="1" dirty="0">
                <a:solidFill>
                  <a:schemeClr val="accent2"/>
                </a:solidFill>
              </a:rPr>
              <a:t>請多加留意支票到期日、交換入帳日等</a:t>
            </a:r>
            <a:r>
              <a:rPr lang="en-US" altLang="zh-TW" sz="2400" b="1" dirty="0">
                <a:solidFill>
                  <a:schemeClr val="accent2"/>
                </a:solidFill>
              </a:rPr>
              <a:t>)</a:t>
            </a:r>
            <a:r>
              <a:rPr lang="zh-TW" altLang="en-US" sz="2400" b="1" dirty="0">
                <a:solidFill>
                  <a:schemeClr val="accent2"/>
                </a:solidFill>
              </a:rPr>
              <a:t>。</a:t>
            </a:r>
            <a:r>
              <a:rPr lang="en-US" altLang="zh-TW" sz="2400" b="1" dirty="0">
                <a:solidFill>
                  <a:schemeClr val="accent2"/>
                </a:solidFill>
              </a:rPr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9788918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線上繳費</a:t>
            </a:r>
            <a:endParaRPr lang="zh-TW" altLang="en-US" sz="36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：繳費帳號為虛擬帳號，能有固定帳號嗎？</a:t>
            </a:r>
            <a:endParaRPr lang="en-US" altLang="zh-TW" sz="2400" b="1" dirty="0"/>
          </a:p>
          <a:p>
            <a:pPr marL="0" indent="0">
              <a:buNone/>
            </a:pP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Ａ：由於虛擬帳號為目前政府線上繳費之趨勢，本國各種繳費平臺多以此形式，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altLang="zh-TW" sz="2400" b="1" dirty="0">
                <a:solidFill>
                  <a:schemeClr val="accent2"/>
                </a:solidFill>
              </a:rPr>
              <a:t>        </a:t>
            </a:r>
            <a:r>
              <a:rPr lang="zh-TW" altLang="en-US" sz="2400" b="1" dirty="0">
                <a:solidFill>
                  <a:schemeClr val="accent2"/>
                </a:solidFill>
              </a:rPr>
              <a:t>且本署亦介接國發會之Ｅ政府繳費平臺，目前必須配合國發會的政策。</a:t>
            </a:r>
          </a:p>
        </p:txBody>
      </p:sp>
    </p:spTree>
    <p:extLst>
      <p:ext uri="{BB962C8B-B14F-4D97-AF65-F5344CB8AC3E}">
        <p14:creationId xmlns:p14="http://schemas.microsoft.com/office/powerpoint/2010/main" val="32915445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線上繳費</a:t>
            </a:r>
            <a:endParaRPr lang="zh-TW" altLang="en-US" sz="36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：信用卡及</a:t>
            </a:r>
            <a:r>
              <a:rPr lang="en-US" altLang="zh-TW" sz="2400" b="1" dirty="0"/>
              <a:t>ATM</a:t>
            </a:r>
            <a:r>
              <a:rPr lang="zh-TW" altLang="en-US" sz="2400" b="1" dirty="0"/>
              <a:t>繳費之手續費？超商繳費之手續費？</a:t>
            </a:r>
            <a:endParaRPr lang="en-US" altLang="zh-TW" sz="2400" b="1" dirty="0"/>
          </a:p>
          <a:p>
            <a:pPr marL="0" indent="0">
              <a:buNone/>
            </a:pP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Ａ：信用卡及</a:t>
            </a:r>
            <a:r>
              <a:rPr lang="en-US" altLang="zh-TW" sz="2400" b="1" dirty="0">
                <a:solidFill>
                  <a:schemeClr val="accent2"/>
                </a:solidFill>
              </a:rPr>
              <a:t>ATM</a:t>
            </a:r>
            <a:r>
              <a:rPr lang="zh-TW" altLang="en-US" sz="2400" b="1" dirty="0">
                <a:solidFill>
                  <a:schemeClr val="accent2"/>
                </a:solidFill>
              </a:rPr>
              <a:t>手續費依各家銀行規定；超商手續費為每筆</a:t>
            </a:r>
            <a:r>
              <a:rPr lang="en-US" altLang="zh-TW" sz="2400" b="1" dirty="0">
                <a:solidFill>
                  <a:schemeClr val="accent2"/>
                </a:solidFill>
              </a:rPr>
              <a:t>8</a:t>
            </a:r>
            <a:r>
              <a:rPr lang="zh-TW" altLang="en-US" sz="2400" b="1" dirty="0">
                <a:solidFill>
                  <a:schemeClr val="accent2"/>
                </a:solidFill>
              </a:rPr>
              <a:t>元。</a:t>
            </a:r>
            <a:endParaRPr lang="en-US" altLang="zh-TW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7425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線上繳費</a:t>
            </a:r>
            <a:endParaRPr lang="zh-TW" altLang="en-US" sz="36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：如果已經於</a:t>
            </a:r>
            <a:r>
              <a:rPr lang="en-US" altLang="zh-TW" sz="2400" b="1" dirty="0" err="1"/>
              <a:t>ExPRESS</a:t>
            </a:r>
            <a:r>
              <a:rPr lang="zh-TW" altLang="en-US" sz="2400" b="1" dirty="0"/>
              <a:t>完成繳費，卻想改變送件項目或使用紙本送件，該怎麼</a:t>
            </a: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/>
              <a:t>       辦？可以流用嗎？可以退費嗎？</a:t>
            </a: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TW" altLang="en-US" sz="2400" b="1" dirty="0">
                <a:solidFill>
                  <a:schemeClr val="accent2"/>
                </a:solidFill>
              </a:rPr>
              <a:t>流用部分僅適用「相同申請商」、「相同金額」、「相同類別」案件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TW" altLang="en-US" sz="2400" b="1" dirty="0">
                <a:solidFill>
                  <a:schemeClr val="accent2"/>
                </a:solidFill>
              </a:rPr>
              <a:t>電子送件費用不可與紙本送件流用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zh-TW" altLang="en-US" sz="2400" b="1" dirty="0">
                <a:solidFill>
                  <a:schemeClr val="accent2"/>
                </a:solidFill>
              </a:rPr>
              <a:t>退費部分請先「完成送件」，並於</a:t>
            </a:r>
            <a:r>
              <a:rPr lang="en-US" altLang="zh-TW" sz="2400" b="1" dirty="0">
                <a:solidFill>
                  <a:schemeClr val="accent2"/>
                </a:solidFill>
              </a:rPr>
              <a:t>7</a:t>
            </a:r>
            <a:r>
              <a:rPr lang="zh-TW" altLang="en-US" sz="2400" b="1" dirty="0">
                <a:solidFill>
                  <a:schemeClr val="accent2"/>
                </a:solidFill>
              </a:rPr>
              <a:t>日內來文申請撤案及退費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 marL="0" indent="0">
              <a:buSzPct val="100000"/>
              <a:buNone/>
            </a:pPr>
            <a:endParaRPr lang="en-US" altLang="zh-TW" sz="2200" b="1" dirty="0">
              <a:solidFill>
                <a:schemeClr val="accent2"/>
              </a:solidFill>
            </a:endParaRPr>
          </a:p>
          <a:p>
            <a:pPr marL="0" indent="0">
              <a:buSzPct val="100000"/>
              <a:buNone/>
            </a:pPr>
            <a:r>
              <a:rPr lang="zh-TW" altLang="en-US" sz="2200" b="1" dirty="0">
                <a:solidFill>
                  <a:schemeClr val="accent2"/>
                </a:solidFill>
              </a:rPr>
              <a:t>備註：若補件公文被開「補繳審查費用」，請於執行補件作業前，</a:t>
            </a:r>
            <a:r>
              <a:rPr lang="zh-TW" altLang="en-US" sz="2200" b="1" u="sng" dirty="0">
                <a:solidFill>
                  <a:schemeClr val="accent2"/>
                </a:solidFill>
              </a:rPr>
              <a:t>先確認審查人員是否</a:t>
            </a:r>
            <a:endParaRPr lang="en-US" altLang="zh-TW" sz="2200" b="1" u="sng" dirty="0">
              <a:solidFill>
                <a:schemeClr val="accent2"/>
              </a:solidFill>
            </a:endParaRPr>
          </a:p>
          <a:p>
            <a:pPr marL="0" indent="0">
              <a:buSzPct val="100000"/>
              <a:buNone/>
            </a:pPr>
            <a:r>
              <a:rPr lang="zh-TW" altLang="en-US" sz="2200" dirty="0">
                <a:solidFill>
                  <a:schemeClr val="accent2"/>
                </a:solidFill>
              </a:rPr>
              <a:t>            </a:t>
            </a:r>
            <a:r>
              <a:rPr lang="zh-TW" altLang="en-US" sz="2200" b="1" u="sng" dirty="0">
                <a:solidFill>
                  <a:schemeClr val="accent2"/>
                </a:solidFill>
              </a:rPr>
              <a:t>已完成設定及請於線上進行繳費作業</a:t>
            </a:r>
            <a:endParaRPr lang="en-US" altLang="zh-TW" sz="2400" b="1" u="sng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573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4A96A03-1458-4883-A2A0-4533B768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常見</a:t>
            </a:r>
            <a:r>
              <a:rPr lang="en-US" altLang="zh-TW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Q&amp;A-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線上繳費</a:t>
            </a:r>
            <a:endParaRPr lang="zh-TW" altLang="en-US" sz="3600" b="1" dirty="0">
              <a:solidFill>
                <a:schemeClr val="tx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2C94DDA7-E414-4F4C-AA90-BF31EB346C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659440E-1CDE-4BCE-8D3C-7F69A289CF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sz="2400" b="1" dirty="0"/>
              <a:t>Q</a:t>
            </a:r>
            <a:r>
              <a:rPr lang="zh-TW" altLang="en-US" sz="2400" b="1" dirty="0"/>
              <a:t>：繳費金額上限？</a:t>
            </a:r>
            <a:endParaRPr lang="en-US" altLang="zh-TW" sz="2400" b="1" dirty="0"/>
          </a:p>
          <a:p>
            <a:pPr marL="0" indent="0">
              <a:buNone/>
            </a:pPr>
            <a:endParaRPr lang="en-US" altLang="zh-TW" sz="2400" b="1" dirty="0"/>
          </a:p>
          <a:p>
            <a:pPr marL="0" indent="0">
              <a:buNone/>
            </a:pPr>
            <a:r>
              <a:rPr lang="zh-TW" altLang="en-US" sz="2400" b="1" dirty="0">
                <a:solidFill>
                  <a:schemeClr val="accent2"/>
                </a:solidFill>
              </a:rPr>
              <a:t>Ａ：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lang="zh-TW" altLang="en-US" sz="2400" b="1" dirty="0">
                <a:solidFill>
                  <a:schemeClr val="accent2"/>
                </a:solidFill>
              </a:rPr>
              <a:t>金融帳戶轉帳：單筆上限</a:t>
            </a:r>
            <a:r>
              <a:rPr lang="en-US" altLang="zh-TW" sz="2400" b="1" dirty="0">
                <a:solidFill>
                  <a:schemeClr val="accent2"/>
                </a:solidFill>
              </a:rPr>
              <a:t>10</a:t>
            </a:r>
            <a:r>
              <a:rPr lang="zh-TW" altLang="en-US" sz="2400" b="1" dirty="0">
                <a:solidFill>
                  <a:schemeClr val="accent2"/>
                </a:solidFill>
              </a:rPr>
              <a:t>萬元，每月</a:t>
            </a:r>
            <a:r>
              <a:rPr lang="en-US" altLang="zh-TW" sz="2400" b="1" dirty="0">
                <a:solidFill>
                  <a:schemeClr val="accent2"/>
                </a:solidFill>
              </a:rPr>
              <a:t>20</a:t>
            </a:r>
            <a:r>
              <a:rPr lang="zh-TW" altLang="en-US" sz="2400" b="1" dirty="0">
                <a:solidFill>
                  <a:schemeClr val="accent2"/>
                </a:solidFill>
              </a:rPr>
              <a:t>萬元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lang="en-US" altLang="zh-TW" sz="2400" b="1" dirty="0">
                <a:solidFill>
                  <a:schemeClr val="accent2"/>
                </a:solidFill>
              </a:rPr>
              <a:t>ATM</a:t>
            </a:r>
            <a:r>
              <a:rPr lang="zh-TW" altLang="en-US" sz="2400" b="1" dirty="0">
                <a:solidFill>
                  <a:schemeClr val="accent2"/>
                </a:solidFill>
              </a:rPr>
              <a:t>：依各家銀行規定</a:t>
            </a:r>
            <a:endParaRPr lang="en-US" altLang="zh-TW" sz="2400" b="1" dirty="0">
              <a:solidFill>
                <a:schemeClr val="accent2"/>
              </a:solidFill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lang="zh-TW" altLang="en-US" sz="2400" b="1" dirty="0">
                <a:solidFill>
                  <a:schemeClr val="accent2"/>
                </a:solidFill>
              </a:rPr>
              <a:t>超商繳費：單筆上限</a:t>
            </a:r>
            <a:r>
              <a:rPr lang="en-US" altLang="zh-TW" sz="2400" b="1" dirty="0">
                <a:solidFill>
                  <a:schemeClr val="accent2"/>
                </a:solidFill>
              </a:rPr>
              <a:t>2</a:t>
            </a:r>
            <a:r>
              <a:rPr lang="zh-TW" altLang="en-US" sz="2400" b="1" dirty="0">
                <a:solidFill>
                  <a:schemeClr val="accent2"/>
                </a:solidFill>
              </a:rPr>
              <a:t>萬元</a:t>
            </a:r>
            <a:endParaRPr lang="en-US" altLang="zh-TW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807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>
            <a:extLst>
              <a:ext uri="{FF2B5EF4-FFF2-40B4-BE49-F238E27FC236}">
                <a16:creationId xmlns:a16="http://schemas.microsoft.com/office/drawing/2014/main" id="{53480397-A0DB-449F-B08A-CB80DDDF9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948" y="249980"/>
            <a:ext cx="11063835" cy="576062"/>
          </a:xfrm>
        </p:spPr>
        <p:txBody>
          <a:bodyPr vert="horz">
            <a:noAutofit/>
          </a:bodyPr>
          <a:lstStyle/>
          <a:p>
            <a:r>
              <a:rPr lang="zh-TW" altLang="en-US" sz="3600" b="1" dirty="0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電子送件演進</a:t>
            </a:r>
          </a:p>
        </p:txBody>
      </p:sp>
      <p:sp>
        <p:nvSpPr>
          <p:cNvPr id="5" name="Arrow: Up 64">
            <a:extLst>
              <a:ext uri="{FF2B5EF4-FFF2-40B4-BE49-F238E27FC236}">
                <a16:creationId xmlns:a16="http://schemas.microsoft.com/office/drawing/2014/main" id="{E4EE32C9-D208-4094-BB10-75F480A3BA77}"/>
              </a:ext>
            </a:extLst>
          </p:cNvPr>
          <p:cNvSpPr/>
          <p:nvPr/>
        </p:nvSpPr>
        <p:spPr bwMode="auto">
          <a:xfrm>
            <a:off x="5098001" y="1038453"/>
            <a:ext cx="2883728" cy="2233160"/>
          </a:xfrm>
          <a:prstGeom prst="upArrow">
            <a:avLst>
              <a:gd name="adj1" fmla="val 60632"/>
              <a:gd name="adj2" fmla="val 53514"/>
            </a:avLst>
          </a:prstGeom>
          <a:solidFill>
            <a:srgbClr val="4CC1EF"/>
          </a:solidFill>
          <a:ln w="12700">
            <a:noFill/>
            <a:round/>
            <a:headEnd/>
            <a:tailEnd/>
          </a:ln>
          <a:scene3d>
            <a:camera prst="isometricOffAxis2Left">
              <a:rot lat="1608930" lon="2890398" rev="0"/>
            </a:camera>
            <a:lightRig rig="flood" dir="t"/>
          </a:scene3d>
          <a:sp3d prstMaterial="matte">
            <a:bevelT w="0" h="393700"/>
            <a:bevelB w="0" h="0"/>
          </a:sp3d>
        </p:spPr>
        <p:txBody>
          <a:bodyPr rtlCol="0" anchor="ctr"/>
          <a:lstStyle/>
          <a:p>
            <a:pPr algn="ctr">
              <a:defRPr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6" name="Graphic 11" descr="Trophy">
            <a:extLst>
              <a:ext uri="{FF2B5EF4-FFF2-40B4-BE49-F238E27FC236}">
                <a16:creationId xmlns:a16="http://schemas.microsoft.com/office/drawing/2014/main" id="{0E01AFFC-33D9-4FB7-9CE3-D43EEA4FD9A9}"/>
              </a:ext>
            </a:extLst>
          </p:cNvPr>
          <p:cNvSpPr/>
          <p:nvPr/>
        </p:nvSpPr>
        <p:spPr>
          <a:xfrm>
            <a:off x="6280730" y="2167119"/>
            <a:ext cx="518273" cy="577504"/>
          </a:xfrm>
          <a:custGeom>
            <a:avLst/>
            <a:gdLst>
              <a:gd name="connsiteX0" fmla="*/ 765681 w 894785"/>
              <a:gd name="connsiteY0" fmla="*/ 485741 h 997047"/>
              <a:gd name="connsiteX1" fmla="*/ 586724 w 894785"/>
              <a:gd name="connsiteY1" fmla="*/ 571385 h 997047"/>
              <a:gd name="connsiteX2" fmla="*/ 663420 w 894785"/>
              <a:gd name="connsiteY2" fmla="*/ 493411 h 997047"/>
              <a:gd name="connsiteX3" fmla="*/ 692820 w 894785"/>
              <a:gd name="connsiteY3" fmla="*/ 455063 h 997047"/>
              <a:gd name="connsiteX4" fmla="*/ 727333 w 894785"/>
              <a:gd name="connsiteY4" fmla="*/ 333627 h 997047"/>
              <a:gd name="connsiteX5" fmla="*/ 727333 w 894785"/>
              <a:gd name="connsiteY5" fmla="*/ 167453 h 997047"/>
              <a:gd name="connsiteX6" fmla="*/ 816812 w 894785"/>
              <a:gd name="connsiteY6" fmla="*/ 167453 h 997047"/>
              <a:gd name="connsiteX7" fmla="*/ 816812 w 894785"/>
              <a:gd name="connsiteY7" fmla="*/ 361749 h 997047"/>
              <a:gd name="connsiteX8" fmla="*/ 765681 w 894785"/>
              <a:gd name="connsiteY8" fmla="*/ 485741 h 997047"/>
              <a:gd name="connsiteX9" fmla="*/ 130383 w 894785"/>
              <a:gd name="connsiteY9" fmla="*/ 485741 h 997047"/>
              <a:gd name="connsiteX10" fmla="*/ 76696 w 894785"/>
              <a:gd name="connsiteY10" fmla="*/ 361749 h 997047"/>
              <a:gd name="connsiteX11" fmla="*/ 76696 w 894785"/>
              <a:gd name="connsiteY11" fmla="*/ 166175 h 997047"/>
              <a:gd name="connsiteX12" fmla="*/ 166175 w 894785"/>
              <a:gd name="connsiteY12" fmla="*/ 166175 h 997047"/>
              <a:gd name="connsiteX13" fmla="*/ 166175 w 894785"/>
              <a:gd name="connsiteY13" fmla="*/ 332349 h 997047"/>
              <a:gd name="connsiteX14" fmla="*/ 200688 w 894785"/>
              <a:gd name="connsiteY14" fmla="*/ 453784 h 997047"/>
              <a:gd name="connsiteX15" fmla="*/ 230088 w 894785"/>
              <a:gd name="connsiteY15" fmla="*/ 492132 h 997047"/>
              <a:gd name="connsiteX16" fmla="*/ 306784 w 894785"/>
              <a:gd name="connsiteY16" fmla="*/ 570106 h 997047"/>
              <a:gd name="connsiteX17" fmla="*/ 130383 w 894785"/>
              <a:gd name="connsiteY17" fmla="*/ 485741 h 997047"/>
              <a:gd name="connsiteX18" fmla="*/ 894786 w 894785"/>
              <a:gd name="connsiteY18" fmla="*/ 357914 h 997047"/>
              <a:gd name="connsiteX19" fmla="*/ 894786 w 894785"/>
              <a:gd name="connsiteY19" fmla="*/ 89479 h 997047"/>
              <a:gd name="connsiteX20" fmla="*/ 728611 w 894785"/>
              <a:gd name="connsiteY20" fmla="*/ 89479 h 997047"/>
              <a:gd name="connsiteX21" fmla="*/ 728611 w 894785"/>
              <a:gd name="connsiteY21" fmla="*/ 0 h 997047"/>
              <a:gd name="connsiteX22" fmla="*/ 447393 w 894785"/>
              <a:gd name="connsiteY22" fmla="*/ 0 h 997047"/>
              <a:gd name="connsiteX23" fmla="*/ 166175 w 894785"/>
              <a:gd name="connsiteY23" fmla="*/ 0 h 997047"/>
              <a:gd name="connsiteX24" fmla="*/ 166175 w 894785"/>
              <a:gd name="connsiteY24" fmla="*/ 89479 h 997047"/>
              <a:gd name="connsiteX25" fmla="*/ 0 w 894785"/>
              <a:gd name="connsiteY25" fmla="*/ 89479 h 997047"/>
              <a:gd name="connsiteX26" fmla="*/ 0 w 894785"/>
              <a:gd name="connsiteY26" fmla="*/ 356636 h 997047"/>
              <a:gd name="connsiteX27" fmla="*/ 72861 w 894785"/>
              <a:gd name="connsiteY27" fmla="*/ 535593 h 997047"/>
              <a:gd name="connsiteX28" fmla="*/ 378367 w 894785"/>
              <a:gd name="connsiteY28" fmla="*/ 650637 h 997047"/>
              <a:gd name="connsiteX29" fmla="*/ 396262 w 894785"/>
              <a:gd name="connsiteY29" fmla="*/ 714551 h 997047"/>
              <a:gd name="connsiteX30" fmla="*/ 396262 w 894785"/>
              <a:gd name="connsiteY30" fmla="*/ 880725 h 997047"/>
              <a:gd name="connsiteX31" fmla="*/ 332349 w 894785"/>
              <a:gd name="connsiteY31" fmla="*/ 880725 h 997047"/>
              <a:gd name="connsiteX32" fmla="*/ 281218 w 894785"/>
              <a:gd name="connsiteY32" fmla="*/ 931856 h 997047"/>
              <a:gd name="connsiteX33" fmla="*/ 217305 w 894785"/>
              <a:gd name="connsiteY33" fmla="*/ 931856 h 997047"/>
              <a:gd name="connsiteX34" fmla="*/ 166175 w 894785"/>
              <a:gd name="connsiteY34" fmla="*/ 982986 h 997047"/>
              <a:gd name="connsiteX35" fmla="*/ 166175 w 894785"/>
              <a:gd name="connsiteY35" fmla="*/ 1008552 h 997047"/>
              <a:gd name="connsiteX36" fmla="*/ 728611 w 894785"/>
              <a:gd name="connsiteY36" fmla="*/ 1008552 h 997047"/>
              <a:gd name="connsiteX37" fmla="*/ 728611 w 894785"/>
              <a:gd name="connsiteY37" fmla="*/ 982986 h 997047"/>
              <a:gd name="connsiteX38" fmla="*/ 677481 w 894785"/>
              <a:gd name="connsiteY38" fmla="*/ 931856 h 997047"/>
              <a:gd name="connsiteX39" fmla="*/ 613568 w 894785"/>
              <a:gd name="connsiteY39" fmla="*/ 931856 h 997047"/>
              <a:gd name="connsiteX40" fmla="*/ 562437 w 894785"/>
              <a:gd name="connsiteY40" fmla="*/ 880725 h 997047"/>
              <a:gd name="connsiteX41" fmla="*/ 498524 w 894785"/>
              <a:gd name="connsiteY41" fmla="*/ 880725 h 997047"/>
              <a:gd name="connsiteX42" fmla="*/ 498524 w 894785"/>
              <a:gd name="connsiteY42" fmla="*/ 715829 h 997047"/>
              <a:gd name="connsiteX43" fmla="*/ 516419 w 894785"/>
              <a:gd name="connsiteY43" fmla="*/ 651916 h 997047"/>
              <a:gd name="connsiteX44" fmla="*/ 821925 w 894785"/>
              <a:gd name="connsiteY44" fmla="*/ 536872 h 997047"/>
              <a:gd name="connsiteX45" fmla="*/ 894786 w 894785"/>
              <a:gd name="connsiteY45" fmla="*/ 357914 h 99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894785" h="997047">
                <a:moveTo>
                  <a:pt x="765681" y="485741"/>
                </a:moveTo>
                <a:cubicBezTo>
                  <a:pt x="720942" y="531759"/>
                  <a:pt x="678759" y="561159"/>
                  <a:pt x="586724" y="571385"/>
                </a:cubicBezTo>
                <a:cubicBezTo>
                  <a:pt x="611011" y="547098"/>
                  <a:pt x="639133" y="522811"/>
                  <a:pt x="663420" y="493411"/>
                </a:cubicBezTo>
                <a:cubicBezTo>
                  <a:pt x="673646" y="481906"/>
                  <a:pt x="692820" y="456341"/>
                  <a:pt x="692820" y="455063"/>
                </a:cubicBezTo>
                <a:cubicBezTo>
                  <a:pt x="714551" y="419271"/>
                  <a:pt x="727333" y="378367"/>
                  <a:pt x="727333" y="333627"/>
                </a:cubicBezTo>
                <a:lnTo>
                  <a:pt x="727333" y="167453"/>
                </a:lnTo>
                <a:lnTo>
                  <a:pt x="816812" y="167453"/>
                </a:lnTo>
                <a:lnTo>
                  <a:pt x="816812" y="361749"/>
                </a:lnTo>
                <a:cubicBezTo>
                  <a:pt x="818090" y="364306"/>
                  <a:pt x="820647" y="428219"/>
                  <a:pt x="765681" y="485741"/>
                </a:cubicBezTo>
                <a:close/>
                <a:moveTo>
                  <a:pt x="130383" y="485741"/>
                </a:moveTo>
                <a:cubicBezTo>
                  <a:pt x="74139" y="428219"/>
                  <a:pt x="76696" y="364306"/>
                  <a:pt x="76696" y="361749"/>
                </a:cubicBezTo>
                <a:lnTo>
                  <a:pt x="76696" y="166175"/>
                </a:lnTo>
                <a:lnTo>
                  <a:pt x="166175" y="166175"/>
                </a:lnTo>
                <a:lnTo>
                  <a:pt x="166175" y="332349"/>
                </a:lnTo>
                <a:cubicBezTo>
                  <a:pt x="166175" y="377088"/>
                  <a:pt x="178957" y="417993"/>
                  <a:pt x="200688" y="453784"/>
                </a:cubicBezTo>
                <a:cubicBezTo>
                  <a:pt x="200688" y="455063"/>
                  <a:pt x="219862" y="481906"/>
                  <a:pt x="230088" y="492132"/>
                </a:cubicBezTo>
                <a:cubicBezTo>
                  <a:pt x="255653" y="521532"/>
                  <a:pt x="282497" y="545819"/>
                  <a:pt x="306784" y="570106"/>
                </a:cubicBezTo>
                <a:cubicBezTo>
                  <a:pt x="217305" y="559880"/>
                  <a:pt x="173844" y="530480"/>
                  <a:pt x="130383" y="485741"/>
                </a:cubicBezTo>
                <a:close/>
                <a:moveTo>
                  <a:pt x="894786" y="357914"/>
                </a:moveTo>
                <a:lnTo>
                  <a:pt x="894786" y="89479"/>
                </a:lnTo>
                <a:lnTo>
                  <a:pt x="728611" y="89479"/>
                </a:lnTo>
                <a:lnTo>
                  <a:pt x="728611" y="0"/>
                </a:lnTo>
                <a:lnTo>
                  <a:pt x="447393" y="0"/>
                </a:lnTo>
                <a:lnTo>
                  <a:pt x="166175" y="0"/>
                </a:lnTo>
                <a:lnTo>
                  <a:pt x="166175" y="89479"/>
                </a:lnTo>
                <a:lnTo>
                  <a:pt x="0" y="89479"/>
                </a:lnTo>
                <a:lnTo>
                  <a:pt x="0" y="356636"/>
                </a:lnTo>
                <a:cubicBezTo>
                  <a:pt x="0" y="369419"/>
                  <a:pt x="0" y="457619"/>
                  <a:pt x="72861" y="535593"/>
                </a:cubicBezTo>
                <a:cubicBezTo>
                  <a:pt x="143166" y="609733"/>
                  <a:pt x="228810" y="648081"/>
                  <a:pt x="378367" y="650637"/>
                </a:cubicBezTo>
                <a:cubicBezTo>
                  <a:pt x="389871" y="669811"/>
                  <a:pt x="396262" y="691542"/>
                  <a:pt x="396262" y="714551"/>
                </a:cubicBezTo>
                <a:lnTo>
                  <a:pt x="396262" y="880725"/>
                </a:lnTo>
                <a:lnTo>
                  <a:pt x="332349" y="880725"/>
                </a:lnTo>
                <a:cubicBezTo>
                  <a:pt x="304227" y="880725"/>
                  <a:pt x="281218" y="903734"/>
                  <a:pt x="281218" y="931856"/>
                </a:cubicBezTo>
                <a:lnTo>
                  <a:pt x="217305" y="931856"/>
                </a:lnTo>
                <a:cubicBezTo>
                  <a:pt x="189183" y="931856"/>
                  <a:pt x="166175" y="954864"/>
                  <a:pt x="166175" y="982986"/>
                </a:cubicBezTo>
                <a:lnTo>
                  <a:pt x="166175" y="1008552"/>
                </a:lnTo>
                <a:lnTo>
                  <a:pt x="728611" y="1008552"/>
                </a:lnTo>
                <a:lnTo>
                  <a:pt x="728611" y="982986"/>
                </a:lnTo>
                <a:cubicBezTo>
                  <a:pt x="728611" y="954864"/>
                  <a:pt x="705603" y="931856"/>
                  <a:pt x="677481" y="931856"/>
                </a:cubicBezTo>
                <a:lnTo>
                  <a:pt x="613568" y="931856"/>
                </a:lnTo>
                <a:cubicBezTo>
                  <a:pt x="613568" y="903734"/>
                  <a:pt x="590559" y="880725"/>
                  <a:pt x="562437" y="880725"/>
                </a:cubicBezTo>
                <a:lnTo>
                  <a:pt x="498524" y="880725"/>
                </a:lnTo>
                <a:lnTo>
                  <a:pt x="498524" y="715829"/>
                </a:lnTo>
                <a:cubicBezTo>
                  <a:pt x="498524" y="692820"/>
                  <a:pt x="504915" y="671089"/>
                  <a:pt x="516419" y="651916"/>
                </a:cubicBezTo>
                <a:cubicBezTo>
                  <a:pt x="665976" y="649359"/>
                  <a:pt x="751620" y="609733"/>
                  <a:pt x="821925" y="536872"/>
                </a:cubicBezTo>
                <a:cubicBezTo>
                  <a:pt x="894786" y="460176"/>
                  <a:pt x="894786" y="370697"/>
                  <a:pt x="894786" y="357914"/>
                </a:cubicBezTo>
                <a:close/>
              </a:path>
            </a:pathLst>
          </a:custGeom>
          <a:solidFill>
            <a:sysClr val="window" lastClr="FFFFFF"/>
          </a:solidFill>
          <a:ln w="12700" cap="flat">
            <a:noFill/>
            <a:prstDash val="solid"/>
            <a:miter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1A81C71-466D-45E1-8E16-9E4B1A89047E}"/>
              </a:ext>
            </a:extLst>
          </p:cNvPr>
          <p:cNvSpPr/>
          <p:nvPr/>
        </p:nvSpPr>
        <p:spPr>
          <a:xfrm>
            <a:off x="4535068" y="5918938"/>
            <a:ext cx="252028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第一階段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紙本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1" name="Picture 7" descr="C:\Users\dehmlowh\AppData\Local\Microsoft\Windows\Temporary Internet Files\Content.IE5\6OKHKKE2\Bild-6[1].jpg">
            <a:extLst>
              <a:ext uri="{FF2B5EF4-FFF2-40B4-BE49-F238E27FC236}">
                <a16:creationId xmlns:a16="http://schemas.microsoft.com/office/drawing/2014/main" id="{45E7DC69-B22C-410E-AF5F-B40CFEAA3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548" y="4107536"/>
            <a:ext cx="1465118" cy="932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Bildergebnis für regulatory dossiers in CD format">
            <a:hlinkClick r:id="rId3"/>
            <a:extLst>
              <a:ext uri="{FF2B5EF4-FFF2-40B4-BE49-F238E27FC236}">
                <a16:creationId xmlns:a16="http://schemas.microsoft.com/office/drawing/2014/main" id="{B1A32DBB-9CE7-410B-8A21-EB3E67E3CC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467"/>
          <a:stretch/>
        </p:blipFill>
        <p:spPr bwMode="auto">
          <a:xfrm>
            <a:off x="2652201" y="2864731"/>
            <a:ext cx="1688411" cy="885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ocuments">
            <a:extLst>
              <a:ext uri="{FF2B5EF4-FFF2-40B4-BE49-F238E27FC236}">
                <a16:creationId xmlns:a16="http://schemas.microsoft.com/office/drawing/2014/main" id="{897326A5-54E1-4A0A-A8EE-5330563F27F4}"/>
              </a:ext>
            </a:extLst>
          </p:cNvPr>
          <p:cNvSpPr>
            <a:spLocks noChangeAspect="1" noEditPoints="1" noChangeArrowheads="1"/>
          </p:cNvSpPr>
          <p:nvPr/>
        </p:nvSpPr>
        <p:spPr bwMode="auto">
          <a:xfrm>
            <a:off x="3723217" y="3290808"/>
            <a:ext cx="568071" cy="760095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Imago" pitchFamily="2" charset="0"/>
            </a:endParaRPr>
          </a:p>
        </p:txBody>
      </p:sp>
      <p:pic>
        <p:nvPicPr>
          <p:cNvPr id="14" name="Picture 8" descr="Bildergebnis für regulatory dossiers in CD format">
            <a:hlinkClick r:id="rId3"/>
            <a:extLst>
              <a:ext uri="{FF2B5EF4-FFF2-40B4-BE49-F238E27FC236}">
                <a16:creationId xmlns:a16="http://schemas.microsoft.com/office/drawing/2014/main" id="{FF322047-F0B3-4635-BCF6-E056360364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3" r="44564"/>
          <a:stretch/>
        </p:blipFill>
        <p:spPr bwMode="auto">
          <a:xfrm>
            <a:off x="4395204" y="2329648"/>
            <a:ext cx="1343315" cy="885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63">
            <a:extLst>
              <a:ext uri="{FF2B5EF4-FFF2-40B4-BE49-F238E27FC236}">
                <a16:creationId xmlns:a16="http://schemas.microsoft.com/office/drawing/2014/main" id="{E19A50CD-BA11-43EB-9D48-4098168373A0}"/>
              </a:ext>
            </a:extLst>
          </p:cNvPr>
          <p:cNvSpPr/>
          <p:nvPr/>
        </p:nvSpPr>
        <p:spPr bwMode="auto">
          <a:xfrm>
            <a:off x="5057299" y="2637205"/>
            <a:ext cx="1717284" cy="1640839"/>
          </a:xfrm>
          <a:prstGeom prst="rect">
            <a:avLst/>
          </a:prstGeom>
          <a:solidFill>
            <a:srgbClr val="FFCC4C"/>
          </a:solidFill>
          <a:ln w="12700">
            <a:noFill/>
            <a:round/>
            <a:headEnd/>
            <a:tailEnd/>
          </a:ln>
          <a:scene3d>
            <a:camera prst="isometricTopUp">
              <a:rot lat="19334319" lon="18553889" rev="3806096"/>
            </a:camera>
            <a:lightRig rig="threePt" dir="t"/>
          </a:scene3d>
          <a:sp3d prstMaterial="matte">
            <a:bevelT w="0" h="355600"/>
            <a:bevelB w="0" h="0"/>
          </a:sp3d>
        </p:spPr>
        <p:txBody>
          <a:bodyPr rtlCol="0" anchor="ctr"/>
          <a:lstStyle/>
          <a:p>
            <a:pPr algn="ctr">
              <a:defRPr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16" name="Freeform: Shape 103">
            <a:extLst>
              <a:ext uri="{FF2B5EF4-FFF2-40B4-BE49-F238E27FC236}">
                <a16:creationId xmlns:a16="http://schemas.microsoft.com/office/drawing/2014/main" id="{55770059-CF8C-4DBC-B970-9AA1BE484FF1}"/>
              </a:ext>
            </a:extLst>
          </p:cNvPr>
          <p:cNvSpPr/>
          <p:nvPr/>
        </p:nvSpPr>
        <p:spPr>
          <a:xfrm>
            <a:off x="5670277" y="3095187"/>
            <a:ext cx="435896" cy="724873"/>
          </a:xfrm>
          <a:custGeom>
            <a:avLst/>
            <a:gdLst>
              <a:gd name="connsiteX0" fmla="*/ 218123 w 435896"/>
              <a:gd name="connsiteY0" fmla="*/ 31266 h 724873"/>
              <a:gd name="connsiteX1" fmla="*/ 280409 w 435896"/>
              <a:gd name="connsiteY1" fmla="*/ 93552 h 724873"/>
              <a:gd name="connsiteX2" fmla="*/ 218123 w 435896"/>
              <a:gd name="connsiteY2" fmla="*/ 155838 h 724873"/>
              <a:gd name="connsiteX3" fmla="*/ 155837 w 435896"/>
              <a:gd name="connsiteY3" fmla="*/ 93552 h 724873"/>
              <a:gd name="connsiteX4" fmla="*/ 218123 w 435896"/>
              <a:gd name="connsiteY4" fmla="*/ 31266 h 724873"/>
              <a:gd name="connsiteX5" fmla="*/ 38468 w 435896"/>
              <a:gd name="connsiteY5" fmla="*/ 901 h 724873"/>
              <a:gd name="connsiteX6" fmla="*/ 57737 w 435896"/>
              <a:gd name="connsiteY6" fmla="*/ 15694 h 724873"/>
              <a:gd name="connsiteX7" fmla="*/ 155838 w 435896"/>
              <a:gd name="connsiteY7" fmla="*/ 182309 h 724873"/>
              <a:gd name="connsiteX8" fmla="*/ 166738 w 435896"/>
              <a:gd name="connsiteY8" fmla="*/ 179195 h 724873"/>
              <a:gd name="connsiteX9" fmla="*/ 218124 w 435896"/>
              <a:gd name="connsiteY9" fmla="*/ 171409 h 724873"/>
              <a:gd name="connsiteX10" fmla="*/ 269510 w 435896"/>
              <a:gd name="connsiteY10" fmla="*/ 179195 h 724873"/>
              <a:gd name="connsiteX11" fmla="*/ 280410 w 435896"/>
              <a:gd name="connsiteY11" fmla="*/ 182309 h 724873"/>
              <a:gd name="connsiteX12" fmla="*/ 378511 w 435896"/>
              <a:gd name="connsiteY12" fmla="*/ 15694 h 724873"/>
              <a:gd name="connsiteX13" fmla="*/ 420554 w 435896"/>
              <a:gd name="connsiteY13" fmla="*/ 4794 h 724873"/>
              <a:gd name="connsiteX14" fmla="*/ 431454 w 435896"/>
              <a:gd name="connsiteY14" fmla="*/ 46837 h 724873"/>
              <a:gd name="connsiteX15" fmla="*/ 295982 w 435896"/>
              <a:gd name="connsiteY15" fmla="*/ 277295 h 724873"/>
              <a:gd name="connsiteX16" fmla="*/ 295982 w 435896"/>
              <a:gd name="connsiteY16" fmla="*/ 482839 h 724873"/>
              <a:gd name="connsiteX17" fmla="*/ 295982 w 435896"/>
              <a:gd name="connsiteY17" fmla="*/ 724873 h 724873"/>
              <a:gd name="connsiteX18" fmla="*/ 233696 w 435896"/>
              <a:gd name="connsiteY18" fmla="*/ 724873 h 724873"/>
              <a:gd name="connsiteX19" fmla="*/ 233696 w 435896"/>
              <a:gd name="connsiteY19" fmla="*/ 451696 h 724873"/>
              <a:gd name="connsiteX20" fmla="*/ 202553 w 435896"/>
              <a:gd name="connsiteY20" fmla="*/ 451696 h 724873"/>
              <a:gd name="connsiteX21" fmla="*/ 202553 w 435896"/>
              <a:gd name="connsiteY21" fmla="*/ 724873 h 724873"/>
              <a:gd name="connsiteX22" fmla="*/ 140267 w 435896"/>
              <a:gd name="connsiteY22" fmla="*/ 724873 h 724873"/>
              <a:gd name="connsiteX23" fmla="*/ 140267 w 435896"/>
              <a:gd name="connsiteY23" fmla="*/ 482839 h 724873"/>
              <a:gd name="connsiteX24" fmla="*/ 140267 w 435896"/>
              <a:gd name="connsiteY24" fmla="*/ 277295 h 724873"/>
              <a:gd name="connsiteX25" fmla="*/ 4794 w 435896"/>
              <a:gd name="connsiteY25" fmla="*/ 46837 h 724873"/>
              <a:gd name="connsiteX26" fmla="*/ 15694 w 435896"/>
              <a:gd name="connsiteY26" fmla="*/ 4794 h 724873"/>
              <a:gd name="connsiteX27" fmla="*/ 38468 w 435896"/>
              <a:gd name="connsiteY27" fmla="*/ 901 h 724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35896" h="724873">
                <a:moveTo>
                  <a:pt x="218123" y="31266"/>
                </a:moveTo>
                <a:cubicBezTo>
                  <a:pt x="252523" y="31266"/>
                  <a:pt x="280409" y="59152"/>
                  <a:pt x="280409" y="93552"/>
                </a:cubicBezTo>
                <a:cubicBezTo>
                  <a:pt x="280409" y="127952"/>
                  <a:pt x="252523" y="155838"/>
                  <a:pt x="218123" y="155838"/>
                </a:cubicBezTo>
                <a:cubicBezTo>
                  <a:pt x="183723" y="155838"/>
                  <a:pt x="155837" y="127952"/>
                  <a:pt x="155837" y="93552"/>
                </a:cubicBezTo>
                <a:cubicBezTo>
                  <a:pt x="155837" y="59152"/>
                  <a:pt x="183723" y="31266"/>
                  <a:pt x="218123" y="31266"/>
                </a:cubicBezTo>
                <a:close/>
                <a:moveTo>
                  <a:pt x="38468" y="901"/>
                </a:moveTo>
                <a:cubicBezTo>
                  <a:pt x="46059" y="2847"/>
                  <a:pt x="53066" y="7908"/>
                  <a:pt x="57737" y="15694"/>
                </a:cubicBezTo>
                <a:lnTo>
                  <a:pt x="155838" y="182309"/>
                </a:lnTo>
                <a:cubicBezTo>
                  <a:pt x="160510" y="180752"/>
                  <a:pt x="163624" y="180752"/>
                  <a:pt x="166738" y="179195"/>
                </a:cubicBezTo>
                <a:cubicBezTo>
                  <a:pt x="183867" y="174523"/>
                  <a:pt x="200996" y="171409"/>
                  <a:pt x="218124" y="171409"/>
                </a:cubicBezTo>
                <a:cubicBezTo>
                  <a:pt x="235253" y="171409"/>
                  <a:pt x="252382" y="174523"/>
                  <a:pt x="269510" y="179195"/>
                </a:cubicBezTo>
                <a:cubicBezTo>
                  <a:pt x="274182" y="179195"/>
                  <a:pt x="277296" y="180752"/>
                  <a:pt x="280410" y="182309"/>
                </a:cubicBezTo>
                <a:lnTo>
                  <a:pt x="378511" y="15694"/>
                </a:lnTo>
                <a:cubicBezTo>
                  <a:pt x="386297" y="1679"/>
                  <a:pt x="404983" y="-4549"/>
                  <a:pt x="420554" y="4794"/>
                </a:cubicBezTo>
                <a:cubicBezTo>
                  <a:pt x="434568" y="12579"/>
                  <a:pt x="440797" y="31265"/>
                  <a:pt x="431454" y="46837"/>
                </a:cubicBezTo>
                <a:lnTo>
                  <a:pt x="295982" y="277295"/>
                </a:lnTo>
                <a:lnTo>
                  <a:pt x="295982" y="482839"/>
                </a:lnTo>
                <a:lnTo>
                  <a:pt x="295982" y="724873"/>
                </a:lnTo>
                <a:lnTo>
                  <a:pt x="233696" y="724873"/>
                </a:lnTo>
                <a:lnTo>
                  <a:pt x="233696" y="451696"/>
                </a:lnTo>
                <a:lnTo>
                  <a:pt x="202553" y="451696"/>
                </a:lnTo>
                <a:lnTo>
                  <a:pt x="202553" y="724873"/>
                </a:lnTo>
                <a:lnTo>
                  <a:pt x="140267" y="724873"/>
                </a:lnTo>
                <a:lnTo>
                  <a:pt x="140267" y="482839"/>
                </a:lnTo>
                <a:lnTo>
                  <a:pt x="140267" y="277295"/>
                </a:lnTo>
                <a:lnTo>
                  <a:pt x="4794" y="46837"/>
                </a:lnTo>
                <a:cubicBezTo>
                  <a:pt x="-4549" y="32822"/>
                  <a:pt x="122" y="14137"/>
                  <a:pt x="15694" y="4794"/>
                </a:cubicBezTo>
                <a:cubicBezTo>
                  <a:pt x="22701" y="123"/>
                  <a:pt x="30876" y="-1046"/>
                  <a:pt x="38468" y="901"/>
                </a:cubicBezTo>
                <a:close/>
              </a:path>
            </a:pathLst>
          </a:custGeom>
          <a:solidFill>
            <a:sysClr val="window" lastClr="FFFFFF"/>
          </a:solidFill>
          <a:ln w="12700" cap="flat">
            <a:noFill/>
            <a:prstDash val="solid"/>
            <a:miter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17" name="Rectangle 62">
            <a:extLst>
              <a:ext uri="{FF2B5EF4-FFF2-40B4-BE49-F238E27FC236}">
                <a16:creationId xmlns:a16="http://schemas.microsoft.com/office/drawing/2014/main" id="{3210C90E-AB5E-4414-85B8-747EE7E8E43E}"/>
              </a:ext>
            </a:extLst>
          </p:cNvPr>
          <p:cNvSpPr/>
          <p:nvPr/>
        </p:nvSpPr>
        <p:spPr bwMode="auto">
          <a:xfrm>
            <a:off x="3824742" y="3546110"/>
            <a:ext cx="1717284" cy="1640839"/>
          </a:xfrm>
          <a:prstGeom prst="rect">
            <a:avLst/>
          </a:prstGeom>
          <a:solidFill>
            <a:srgbClr val="F7931F"/>
          </a:solidFill>
          <a:ln w="12700">
            <a:noFill/>
            <a:round/>
            <a:headEnd/>
            <a:tailEnd/>
          </a:ln>
          <a:scene3d>
            <a:camera prst="isometricTopUp">
              <a:rot lat="19334319" lon="18553889" rev="3806096"/>
            </a:camera>
            <a:lightRig rig="threePt" dir="t"/>
          </a:scene3d>
          <a:sp3d prstMaterial="matte">
            <a:bevelT w="0" h="355600"/>
            <a:bevelB w="0" h="0"/>
          </a:sp3d>
        </p:spPr>
        <p:txBody>
          <a:bodyPr rtlCol="0" anchor="ctr"/>
          <a:lstStyle/>
          <a:p>
            <a:pPr algn="ctr">
              <a:defRPr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18" name="Freeform: Shape 72">
            <a:extLst>
              <a:ext uri="{FF2B5EF4-FFF2-40B4-BE49-F238E27FC236}">
                <a16:creationId xmlns:a16="http://schemas.microsoft.com/office/drawing/2014/main" id="{2090AAB8-0474-456F-A817-F03D16E6EB93}"/>
              </a:ext>
            </a:extLst>
          </p:cNvPr>
          <p:cNvSpPr/>
          <p:nvPr/>
        </p:nvSpPr>
        <p:spPr>
          <a:xfrm>
            <a:off x="4403815" y="4048161"/>
            <a:ext cx="559138" cy="636735"/>
          </a:xfrm>
          <a:custGeom>
            <a:avLst/>
            <a:gdLst>
              <a:gd name="connsiteX0" fmla="*/ 383480 w 965338"/>
              <a:gd name="connsiteY0" fmla="*/ 217305 h 1099308"/>
              <a:gd name="connsiteX1" fmla="*/ 600785 w 965338"/>
              <a:gd name="connsiteY1" fmla="*/ 217305 h 1099308"/>
              <a:gd name="connsiteX2" fmla="*/ 627628 w 965338"/>
              <a:gd name="connsiteY2" fmla="*/ 224975 h 1099308"/>
              <a:gd name="connsiteX3" fmla="*/ 824481 w 965338"/>
              <a:gd name="connsiteY3" fmla="*/ 348966 h 1099308"/>
              <a:gd name="connsiteX4" fmla="*/ 869221 w 965338"/>
              <a:gd name="connsiteY4" fmla="*/ 264601 h 1099308"/>
              <a:gd name="connsiteX5" fmla="*/ 938247 w 965338"/>
              <a:gd name="connsiteY5" fmla="*/ 242870 h 1099308"/>
              <a:gd name="connsiteX6" fmla="*/ 958699 w 965338"/>
              <a:gd name="connsiteY6" fmla="*/ 311897 h 1099308"/>
              <a:gd name="connsiteX7" fmla="*/ 888395 w 965338"/>
              <a:gd name="connsiteY7" fmla="*/ 446115 h 1099308"/>
              <a:gd name="connsiteX8" fmla="*/ 856438 w 965338"/>
              <a:gd name="connsiteY8" fmla="*/ 471680 h 1099308"/>
              <a:gd name="connsiteX9" fmla="*/ 815534 w 965338"/>
              <a:gd name="connsiteY9" fmla="*/ 465289 h 1099308"/>
              <a:gd name="connsiteX10" fmla="*/ 667255 w 965338"/>
              <a:gd name="connsiteY10" fmla="*/ 371975 h 1099308"/>
              <a:gd name="connsiteX11" fmla="*/ 536872 w 965338"/>
              <a:gd name="connsiteY11" fmla="*/ 614846 h 1099308"/>
              <a:gd name="connsiteX12" fmla="*/ 660863 w 965338"/>
              <a:gd name="connsiteY12" fmla="*/ 729890 h 1099308"/>
              <a:gd name="connsiteX13" fmla="*/ 677481 w 965338"/>
              <a:gd name="connsiteY13" fmla="*/ 769516 h 1099308"/>
              <a:gd name="connsiteX14" fmla="*/ 664698 w 965338"/>
              <a:gd name="connsiteY14" fmla="*/ 1050734 h 1099308"/>
              <a:gd name="connsiteX15" fmla="*/ 613568 w 965338"/>
              <a:gd name="connsiteY15" fmla="*/ 1099308 h 1099308"/>
              <a:gd name="connsiteX16" fmla="*/ 611011 w 965338"/>
              <a:gd name="connsiteY16" fmla="*/ 1099308 h 1099308"/>
              <a:gd name="connsiteX17" fmla="*/ 563715 w 965338"/>
              <a:gd name="connsiteY17" fmla="*/ 1045621 h 1099308"/>
              <a:gd name="connsiteX18" fmla="*/ 575220 w 965338"/>
              <a:gd name="connsiteY18" fmla="*/ 788690 h 1099308"/>
              <a:gd name="connsiteX19" fmla="*/ 428219 w 965338"/>
              <a:gd name="connsiteY19" fmla="*/ 651915 h 1099308"/>
              <a:gd name="connsiteX20" fmla="*/ 338740 w 965338"/>
              <a:gd name="connsiteY20" fmla="*/ 816812 h 1099308"/>
              <a:gd name="connsiteX21" fmla="*/ 294001 w 965338"/>
              <a:gd name="connsiteY21" fmla="*/ 843655 h 1099308"/>
              <a:gd name="connsiteX22" fmla="*/ 51131 w 965338"/>
              <a:gd name="connsiteY22" fmla="*/ 843655 h 1099308"/>
              <a:gd name="connsiteX23" fmla="*/ 0 w 965338"/>
              <a:gd name="connsiteY23" fmla="*/ 792525 h 1099308"/>
              <a:gd name="connsiteX24" fmla="*/ 51131 w 965338"/>
              <a:gd name="connsiteY24" fmla="*/ 741394 h 1099308"/>
              <a:gd name="connsiteX25" fmla="*/ 263323 w 965338"/>
              <a:gd name="connsiteY25" fmla="*/ 741394 h 1099308"/>
              <a:gd name="connsiteX26" fmla="*/ 489576 w 965338"/>
              <a:gd name="connsiteY26" fmla="*/ 319566 h 1099308"/>
              <a:gd name="connsiteX27" fmla="*/ 414158 w 965338"/>
              <a:gd name="connsiteY27" fmla="*/ 319566 h 1099308"/>
              <a:gd name="connsiteX28" fmla="*/ 345132 w 965338"/>
              <a:gd name="connsiteY28" fmla="*/ 446115 h 1099308"/>
              <a:gd name="connsiteX29" fmla="*/ 300392 w 965338"/>
              <a:gd name="connsiteY29" fmla="*/ 472958 h 1099308"/>
              <a:gd name="connsiteX30" fmla="*/ 276105 w 965338"/>
              <a:gd name="connsiteY30" fmla="*/ 466567 h 1099308"/>
              <a:gd name="connsiteX31" fmla="*/ 255653 w 965338"/>
              <a:gd name="connsiteY31" fmla="*/ 397540 h 1099308"/>
              <a:gd name="connsiteX32" fmla="*/ 338740 w 965338"/>
              <a:gd name="connsiteY32" fmla="*/ 244149 h 1099308"/>
              <a:gd name="connsiteX33" fmla="*/ 383480 w 965338"/>
              <a:gd name="connsiteY33" fmla="*/ 217305 h 1099308"/>
              <a:gd name="connsiteX34" fmla="*/ 690263 w 965338"/>
              <a:gd name="connsiteY34" fmla="*/ 0 h 1099308"/>
              <a:gd name="connsiteX35" fmla="*/ 792525 w 965338"/>
              <a:gd name="connsiteY35" fmla="*/ 102262 h 1099308"/>
              <a:gd name="connsiteX36" fmla="*/ 690263 w 965338"/>
              <a:gd name="connsiteY36" fmla="*/ 204524 h 1099308"/>
              <a:gd name="connsiteX37" fmla="*/ 588002 w 965338"/>
              <a:gd name="connsiteY37" fmla="*/ 102262 h 1099308"/>
              <a:gd name="connsiteX38" fmla="*/ 690263 w 965338"/>
              <a:gd name="connsiteY38" fmla="*/ 0 h 1099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65338" h="1099308">
                <a:moveTo>
                  <a:pt x="383480" y="217305"/>
                </a:moveTo>
                <a:lnTo>
                  <a:pt x="600785" y="217305"/>
                </a:lnTo>
                <a:cubicBezTo>
                  <a:pt x="611011" y="217305"/>
                  <a:pt x="619959" y="219862"/>
                  <a:pt x="627628" y="224975"/>
                </a:cubicBezTo>
                <a:lnTo>
                  <a:pt x="824481" y="348966"/>
                </a:lnTo>
                <a:lnTo>
                  <a:pt x="869221" y="264601"/>
                </a:lnTo>
                <a:cubicBezTo>
                  <a:pt x="882003" y="239036"/>
                  <a:pt x="912682" y="230088"/>
                  <a:pt x="938247" y="242870"/>
                </a:cubicBezTo>
                <a:cubicBezTo>
                  <a:pt x="963812" y="256931"/>
                  <a:pt x="972760" y="287610"/>
                  <a:pt x="958699" y="311897"/>
                </a:cubicBezTo>
                <a:lnTo>
                  <a:pt x="888395" y="446115"/>
                </a:lnTo>
                <a:cubicBezTo>
                  <a:pt x="882003" y="458897"/>
                  <a:pt x="870499" y="467845"/>
                  <a:pt x="856438" y="471680"/>
                </a:cubicBezTo>
                <a:cubicBezTo>
                  <a:pt x="842377" y="475515"/>
                  <a:pt x="827038" y="472958"/>
                  <a:pt x="815534" y="465289"/>
                </a:cubicBezTo>
                <a:lnTo>
                  <a:pt x="667255" y="371975"/>
                </a:lnTo>
                <a:lnTo>
                  <a:pt x="536872" y="614846"/>
                </a:lnTo>
                <a:lnTo>
                  <a:pt x="660863" y="729890"/>
                </a:lnTo>
                <a:cubicBezTo>
                  <a:pt x="672368" y="740116"/>
                  <a:pt x="678759" y="754177"/>
                  <a:pt x="677481" y="769516"/>
                </a:cubicBezTo>
                <a:lnTo>
                  <a:pt x="664698" y="1050734"/>
                </a:lnTo>
                <a:cubicBezTo>
                  <a:pt x="663420" y="1077578"/>
                  <a:pt x="640411" y="1099308"/>
                  <a:pt x="613568" y="1099308"/>
                </a:cubicBezTo>
                <a:cubicBezTo>
                  <a:pt x="612289" y="1099308"/>
                  <a:pt x="612289" y="1099308"/>
                  <a:pt x="611011" y="1099308"/>
                </a:cubicBezTo>
                <a:cubicBezTo>
                  <a:pt x="582889" y="1098030"/>
                  <a:pt x="561159" y="1073743"/>
                  <a:pt x="563715" y="1045621"/>
                </a:cubicBezTo>
                <a:lnTo>
                  <a:pt x="575220" y="788690"/>
                </a:lnTo>
                <a:lnTo>
                  <a:pt x="428219" y="651915"/>
                </a:lnTo>
                <a:lnTo>
                  <a:pt x="338740" y="816812"/>
                </a:lnTo>
                <a:cubicBezTo>
                  <a:pt x="329793" y="833429"/>
                  <a:pt x="313175" y="843655"/>
                  <a:pt x="294001" y="843655"/>
                </a:cubicBezTo>
                <a:lnTo>
                  <a:pt x="51131" y="843655"/>
                </a:lnTo>
                <a:cubicBezTo>
                  <a:pt x="23009" y="843655"/>
                  <a:pt x="0" y="820646"/>
                  <a:pt x="0" y="792525"/>
                </a:cubicBezTo>
                <a:cubicBezTo>
                  <a:pt x="0" y="764403"/>
                  <a:pt x="23009" y="741394"/>
                  <a:pt x="51131" y="741394"/>
                </a:cubicBezTo>
                <a:lnTo>
                  <a:pt x="263323" y="741394"/>
                </a:lnTo>
                <a:lnTo>
                  <a:pt x="489576" y="319566"/>
                </a:lnTo>
                <a:lnTo>
                  <a:pt x="414158" y="319566"/>
                </a:lnTo>
                <a:lnTo>
                  <a:pt x="345132" y="446115"/>
                </a:lnTo>
                <a:cubicBezTo>
                  <a:pt x="336184" y="462732"/>
                  <a:pt x="318288" y="472958"/>
                  <a:pt x="300392" y="472958"/>
                </a:cubicBezTo>
                <a:cubicBezTo>
                  <a:pt x="292723" y="472958"/>
                  <a:pt x="283775" y="470402"/>
                  <a:pt x="276105" y="466567"/>
                </a:cubicBezTo>
                <a:cubicBezTo>
                  <a:pt x="251818" y="453784"/>
                  <a:pt x="241592" y="421828"/>
                  <a:pt x="255653" y="397540"/>
                </a:cubicBezTo>
                <a:lnTo>
                  <a:pt x="338740" y="244149"/>
                </a:lnTo>
                <a:cubicBezTo>
                  <a:pt x="347688" y="227531"/>
                  <a:pt x="364306" y="217305"/>
                  <a:pt x="383480" y="217305"/>
                </a:cubicBezTo>
                <a:close/>
                <a:moveTo>
                  <a:pt x="690263" y="0"/>
                </a:moveTo>
                <a:cubicBezTo>
                  <a:pt x="746742" y="0"/>
                  <a:pt x="792525" y="45784"/>
                  <a:pt x="792525" y="102262"/>
                </a:cubicBezTo>
                <a:cubicBezTo>
                  <a:pt x="792525" y="158740"/>
                  <a:pt x="746742" y="204524"/>
                  <a:pt x="690263" y="204524"/>
                </a:cubicBezTo>
                <a:cubicBezTo>
                  <a:pt x="633786" y="204524"/>
                  <a:pt x="588002" y="158740"/>
                  <a:pt x="588002" y="102262"/>
                </a:cubicBezTo>
                <a:cubicBezTo>
                  <a:pt x="588002" y="45784"/>
                  <a:pt x="633786" y="0"/>
                  <a:pt x="690263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>
            <a:noFill/>
            <a:prstDash val="solid"/>
            <a:miter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pic>
        <p:nvPicPr>
          <p:cNvPr id="19" name="Picture 3" descr="C:\Users\dehmlowh\AppData\Local\Microsoft\Windows\Temporary Internet Files\Content.IE5\FG3ER2SM\172px-Portal_symbol.svg[1].png">
            <a:extLst>
              <a:ext uri="{FF2B5EF4-FFF2-40B4-BE49-F238E27FC236}">
                <a16:creationId xmlns:a16="http://schemas.microsoft.com/office/drawing/2014/main" id="{08C27F1D-AEC9-473C-8506-1DE2C4071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816" y="1557656"/>
            <a:ext cx="921749" cy="129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圓角矩形 56">
            <a:extLst>
              <a:ext uri="{FF2B5EF4-FFF2-40B4-BE49-F238E27FC236}">
                <a16:creationId xmlns:a16="http://schemas.microsoft.com/office/drawing/2014/main" id="{6EC7AF55-8023-4B57-8319-25F5530537C2}"/>
              </a:ext>
            </a:extLst>
          </p:cNvPr>
          <p:cNvSpPr/>
          <p:nvPr/>
        </p:nvSpPr>
        <p:spPr>
          <a:xfrm>
            <a:off x="2023562" y="1248739"/>
            <a:ext cx="2613208" cy="972687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4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4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dirty="0">
                <a:solidFill>
                  <a:schemeClr val="tx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資訊科技發展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文檔管理</a:t>
            </a:r>
            <a:r>
              <a:rPr lang="zh-TW" altLang="en-US" b="1" dirty="0">
                <a:solidFill>
                  <a:schemeClr val="tx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文件傳送</a:t>
            </a:r>
            <a:r>
              <a:rPr lang="zh-TW" altLang="en-US" b="1" dirty="0">
                <a:solidFill>
                  <a:schemeClr val="tx1">
                    <a:lumMod val="50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進步</a:t>
            </a:r>
            <a:endParaRPr lang="en-US" altLang="zh-TW" b="1" dirty="0">
              <a:solidFill>
                <a:schemeClr val="tx1">
                  <a:lumMod val="50000"/>
                </a:schemeClr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1" name="Rectangle 46">
            <a:extLst>
              <a:ext uri="{FF2B5EF4-FFF2-40B4-BE49-F238E27FC236}">
                <a16:creationId xmlns:a16="http://schemas.microsoft.com/office/drawing/2014/main" id="{06A5855B-CBBF-4D42-B7E9-F81BE4542F3F}"/>
              </a:ext>
            </a:extLst>
          </p:cNvPr>
          <p:cNvSpPr/>
          <p:nvPr/>
        </p:nvSpPr>
        <p:spPr bwMode="auto">
          <a:xfrm>
            <a:off x="2597607" y="4462767"/>
            <a:ext cx="1717284" cy="1640839"/>
          </a:xfrm>
          <a:prstGeom prst="rect">
            <a:avLst/>
          </a:prstGeom>
          <a:solidFill>
            <a:srgbClr val="063951"/>
          </a:solidFill>
          <a:ln w="12700">
            <a:noFill/>
            <a:round/>
            <a:headEnd/>
            <a:tailEnd/>
          </a:ln>
          <a:scene3d>
            <a:camera prst="isometricTopUp">
              <a:rot lat="19334319" lon="18553889" rev="3806096"/>
            </a:camera>
            <a:lightRig rig="threePt" dir="t"/>
          </a:scene3d>
          <a:sp3d prstMaterial="matte">
            <a:bevelT w="0" h="355600"/>
            <a:bevelB w="0" h="0"/>
          </a:sp3d>
        </p:spPr>
        <p:txBody>
          <a:bodyPr rtlCol="0" anchor="ctr"/>
          <a:lstStyle/>
          <a:p>
            <a:pPr algn="ctr">
              <a:defRPr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22" name="Freeform: Shape 70">
            <a:extLst>
              <a:ext uri="{FF2B5EF4-FFF2-40B4-BE49-F238E27FC236}">
                <a16:creationId xmlns:a16="http://schemas.microsoft.com/office/drawing/2014/main" id="{8A3A1B4A-517F-4A1D-A09B-B8847C6EF8AB}"/>
              </a:ext>
            </a:extLst>
          </p:cNvPr>
          <p:cNvSpPr/>
          <p:nvPr/>
        </p:nvSpPr>
        <p:spPr>
          <a:xfrm>
            <a:off x="3149108" y="5161903"/>
            <a:ext cx="614282" cy="410917"/>
          </a:xfrm>
          <a:custGeom>
            <a:avLst/>
            <a:gdLst>
              <a:gd name="connsiteX0" fmla="*/ 612510 w 1060543"/>
              <a:gd name="connsiteY0" fmla="*/ 101502 h 709438"/>
              <a:gd name="connsiteX1" fmla="*/ 746089 w 1060543"/>
              <a:gd name="connsiteY1" fmla="*/ 117600 h 709438"/>
              <a:gd name="connsiteX2" fmla="*/ 831733 w 1060543"/>
              <a:gd name="connsiteY2" fmla="*/ 217305 h 709438"/>
              <a:gd name="connsiteX3" fmla="*/ 831733 w 1060543"/>
              <a:gd name="connsiteY3" fmla="*/ 658307 h 709438"/>
              <a:gd name="connsiteX4" fmla="*/ 780602 w 1060543"/>
              <a:gd name="connsiteY4" fmla="*/ 709438 h 709438"/>
              <a:gd name="connsiteX5" fmla="*/ 729472 w 1060543"/>
              <a:gd name="connsiteY5" fmla="*/ 658307 h 709438"/>
              <a:gd name="connsiteX6" fmla="*/ 729472 w 1060543"/>
              <a:gd name="connsiteY6" fmla="*/ 325958 h 709438"/>
              <a:gd name="connsiteX7" fmla="*/ 477653 w 1060543"/>
              <a:gd name="connsiteY7" fmla="*/ 325958 h 709438"/>
              <a:gd name="connsiteX8" fmla="*/ 579915 w 1060543"/>
              <a:gd name="connsiteY8" fmla="*/ 398819 h 709438"/>
              <a:gd name="connsiteX9" fmla="*/ 595254 w 1060543"/>
              <a:gd name="connsiteY9" fmla="*/ 464011 h 709438"/>
              <a:gd name="connsiteX10" fmla="*/ 480210 w 1060543"/>
              <a:gd name="connsiteY10" fmla="*/ 681316 h 709438"/>
              <a:gd name="connsiteX11" fmla="*/ 435470 w 1060543"/>
              <a:gd name="connsiteY11" fmla="*/ 708160 h 709438"/>
              <a:gd name="connsiteX12" fmla="*/ 411183 w 1060543"/>
              <a:gd name="connsiteY12" fmla="*/ 701768 h 709438"/>
              <a:gd name="connsiteX13" fmla="*/ 389453 w 1060543"/>
              <a:gd name="connsiteY13" fmla="*/ 632742 h 709438"/>
              <a:gd name="connsiteX14" fmla="*/ 482766 w 1060543"/>
              <a:gd name="connsiteY14" fmla="*/ 455063 h 709438"/>
              <a:gd name="connsiteX15" fmla="*/ 344714 w 1060543"/>
              <a:gd name="connsiteY15" fmla="*/ 355358 h 709438"/>
              <a:gd name="connsiteX16" fmla="*/ 344714 w 1060543"/>
              <a:gd name="connsiteY16" fmla="*/ 541985 h 709438"/>
              <a:gd name="connsiteX17" fmla="*/ 315314 w 1060543"/>
              <a:gd name="connsiteY17" fmla="*/ 588003 h 709438"/>
              <a:gd name="connsiteX18" fmla="*/ 72442 w 1060543"/>
              <a:gd name="connsiteY18" fmla="*/ 703047 h 709438"/>
              <a:gd name="connsiteX19" fmla="*/ 50712 w 1060543"/>
              <a:gd name="connsiteY19" fmla="*/ 708160 h 709438"/>
              <a:gd name="connsiteX20" fmla="*/ 4694 w 1060543"/>
              <a:gd name="connsiteY20" fmla="*/ 678760 h 709438"/>
              <a:gd name="connsiteX21" fmla="*/ 28981 w 1060543"/>
              <a:gd name="connsiteY21" fmla="*/ 611012 h 709438"/>
              <a:gd name="connsiteX22" fmla="*/ 242452 w 1060543"/>
              <a:gd name="connsiteY22" fmla="*/ 510029 h 709438"/>
              <a:gd name="connsiteX23" fmla="*/ 242452 w 1060543"/>
              <a:gd name="connsiteY23" fmla="*/ 295280 h 709438"/>
              <a:gd name="connsiteX24" fmla="*/ 307644 w 1060543"/>
              <a:gd name="connsiteY24" fmla="*/ 191739 h 709438"/>
              <a:gd name="connsiteX25" fmla="*/ 612510 w 1060543"/>
              <a:gd name="connsiteY25" fmla="*/ 101502 h 709438"/>
              <a:gd name="connsiteX26" fmla="*/ 958281 w 1060543"/>
              <a:gd name="connsiteY26" fmla="*/ 0 h 709438"/>
              <a:gd name="connsiteX27" fmla="*/ 1060543 w 1060543"/>
              <a:gd name="connsiteY27" fmla="*/ 102262 h 709438"/>
              <a:gd name="connsiteX28" fmla="*/ 958281 w 1060543"/>
              <a:gd name="connsiteY28" fmla="*/ 204523 h 709438"/>
              <a:gd name="connsiteX29" fmla="*/ 856019 w 1060543"/>
              <a:gd name="connsiteY29" fmla="*/ 102262 h 709438"/>
              <a:gd name="connsiteX30" fmla="*/ 958281 w 1060543"/>
              <a:gd name="connsiteY30" fmla="*/ 0 h 709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60543" h="709438">
                <a:moveTo>
                  <a:pt x="612510" y="101502"/>
                </a:moveTo>
                <a:cubicBezTo>
                  <a:pt x="655492" y="100343"/>
                  <a:pt x="700391" y="104818"/>
                  <a:pt x="746089" y="117600"/>
                </a:cubicBezTo>
                <a:cubicBezTo>
                  <a:pt x="793385" y="125270"/>
                  <a:pt x="830455" y="167452"/>
                  <a:pt x="831733" y="217305"/>
                </a:cubicBezTo>
                <a:lnTo>
                  <a:pt x="831733" y="658307"/>
                </a:lnTo>
                <a:cubicBezTo>
                  <a:pt x="831733" y="686429"/>
                  <a:pt x="808724" y="709438"/>
                  <a:pt x="780602" y="709438"/>
                </a:cubicBezTo>
                <a:cubicBezTo>
                  <a:pt x="752480" y="709438"/>
                  <a:pt x="729472" y="686429"/>
                  <a:pt x="729472" y="658307"/>
                </a:cubicBezTo>
                <a:lnTo>
                  <a:pt x="729472" y="325958"/>
                </a:lnTo>
                <a:lnTo>
                  <a:pt x="477653" y="325958"/>
                </a:lnTo>
                <a:lnTo>
                  <a:pt x="579915" y="398819"/>
                </a:lnTo>
                <a:cubicBezTo>
                  <a:pt x="600367" y="412880"/>
                  <a:pt x="606758" y="441002"/>
                  <a:pt x="595254" y="464011"/>
                </a:cubicBezTo>
                <a:lnTo>
                  <a:pt x="480210" y="681316"/>
                </a:lnTo>
                <a:cubicBezTo>
                  <a:pt x="471262" y="697934"/>
                  <a:pt x="453366" y="708160"/>
                  <a:pt x="435470" y="708160"/>
                </a:cubicBezTo>
                <a:cubicBezTo>
                  <a:pt x="426523" y="708160"/>
                  <a:pt x="418853" y="705603"/>
                  <a:pt x="411183" y="701768"/>
                </a:cubicBezTo>
                <a:cubicBezTo>
                  <a:pt x="385618" y="688986"/>
                  <a:pt x="376670" y="658307"/>
                  <a:pt x="389453" y="632742"/>
                </a:cubicBezTo>
                <a:lnTo>
                  <a:pt x="482766" y="455063"/>
                </a:lnTo>
                <a:lnTo>
                  <a:pt x="344714" y="355358"/>
                </a:lnTo>
                <a:lnTo>
                  <a:pt x="344714" y="541985"/>
                </a:lnTo>
                <a:cubicBezTo>
                  <a:pt x="344714" y="561159"/>
                  <a:pt x="333209" y="579055"/>
                  <a:pt x="315314" y="588003"/>
                </a:cubicBezTo>
                <a:lnTo>
                  <a:pt x="72442" y="703047"/>
                </a:lnTo>
                <a:cubicBezTo>
                  <a:pt x="66051" y="706882"/>
                  <a:pt x="58381" y="708160"/>
                  <a:pt x="50712" y="708160"/>
                </a:cubicBezTo>
                <a:cubicBezTo>
                  <a:pt x="31538" y="708160"/>
                  <a:pt x="13642" y="696655"/>
                  <a:pt x="4694" y="678760"/>
                </a:cubicBezTo>
                <a:cubicBezTo>
                  <a:pt x="-6810" y="653194"/>
                  <a:pt x="3416" y="622516"/>
                  <a:pt x="28981" y="611012"/>
                </a:cubicBezTo>
                <a:lnTo>
                  <a:pt x="242452" y="510029"/>
                </a:lnTo>
                <a:lnTo>
                  <a:pt x="242452" y="295280"/>
                </a:lnTo>
                <a:cubicBezTo>
                  <a:pt x="242452" y="249261"/>
                  <a:pt x="269296" y="210913"/>
                  <a:pt x="307644" y="191739"/>
                </a:cubicBezTo>
                <a:cubicBezTo>
                  <a:pt x="371877" y="159144"/>
                  <a:pt x="483565" y="104977"/>
                  <a:pt x="612510" y="101502"/>
                </a:cubicBezTo>
                <a:close/>
                <a:moveTo>
                  <a:pt x="958281" y="0"/>
                </a:moveTo>
                <a:cubicBezTo>
                  <a:pt x="1014759" y="0"/>
                  <a:pt x="1060543" y="45784"/>
                  <a:pt x="1060543" y="102262"/>
                </a:cubicBezTo>
                <a:cubicBezTo>
                  <a:pt x="1060543" y="158740"/>
                  <a:pt x="1014759" y="204523"/>
                  <a:pt x="958281" y="204523"/>
                </a:cubicBezTo>
                <a:cubicBezTo>
                  <a:pt x="901803" y="204523"/>
                  <a:pt x="856019" y="158740"/>
                  <a:pt x="856019" y="102262"/>
                </a:cubicBezTo>
                <a:cubicBezTo>
                  <a:pt x="856019" y="45784"/>
                  <a:pt x="901803" y="0"/>
                  <a:pt x="958281" y="0"/>
                </a:cubicBezTo>
                <a:close/>
              </a:path>
            </a:pathLst>
          </a:custGeom>
          <a:solidFill>
            <a:sysClr val="window" lastClr="FFFFFF"/>
          </a:solidFill>
          <a:ln w="12700" cap="flat">
            <a:noFill/>
            <a:prstDash val="solid"/>
            <a:miter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23" name="Freeform: Shape 44">
            <a:extLst>
              <a:ext uri="{FF2B5EF4-FFF2-40B4-BE49-F238E27FC236}">
                <a16:creationId xmlns:a16="http://schemas.microsoft.com/office/drawing/2014/main" id="{C7B9D47F-3BEA-4967-84DC-E41093C321E3}"/>
              </a:ext>
            </a:extLst>
          </p:cNvPr>
          <p:cNvSpPr/>
          <p:nvPr/>
        </p:nvSpPr>
        <p:spPr>
          <a:xfrm>
            <a:off x="9311665" y="1201759"/>
            <a:ext cx="2160240" cy="1602197"/>
          </a:xfrm>
          <a:custGeom>
            <a:avLst/>
            <a:gdLst>
              <a:gd name="connsiteX0" fmla="*/ 1937429 w 2348399"/>
              <a:gd name="connsiteY0" fmla="*/ 1255614 h 2136263"/>
              <a:gd name="connsiteX1" fmla="*/ 1937429 w 2348399"/>
              <a:gd name="connsiteY1" fmla="*/ 1784003 h 2136263"/>
              <a:gd name="connsiteX2" fmla="*/ 1996139 w 2348399"/>
              <a:gd name="connsiteY2" fmla="*/ 1784003 h 2136263"/>
              <a:gd name="connsiteX3" fmla="*/ 1996139 w 2348399"/>
              <a:gd name="connsiteY3" fmla="*/ 1255614 h 2136263"/>
              <a:gd name="connsiteX4" fmla="*/ 381615 w 2348399"/>
              <a:gd name="connsiteY4" fmla="*/ 1020774 h 2136263"/>
              <a:gd name="connsiteX5" fmla="*/ 381615 w 2348399"/>
              <a:gd name="connsiteY5" fmla="*/ 1549164 h 2136263"/>
              <a:gd name="connsiteX6" fmla="*/ 440325 w 2348399"/>
              <a:gd name="connsiteY6" fmla="*/ 1549164 h 2136263"/>
              <a:gd name="connsiteX7" fmla="*/ 440325 w 2348399"/>
              <a:gd name="connsiteY7" fmla="*/ 1020774 h 2136263"/>
              <a:gd name="connsiteX8" fmla="*/ 1144844 w 2348399"/>
              <a:gd name="connsiteY8" fmla="*/ 785933 h 2136263"/>
              <a:gd name="connsiteX9" fmla="*/ 1203554 w 2348399"/>
              <a:gd name="connsiteY9" fmla="*/ 785933 h 2136263"/>
              <a:gd name="connsiteX10" fmla="*/ 1203554 w 2348399"/>
              <a:gd name="connsiteY10" fmla="*/ 785934 h 2136263"/>
              <a:gd name="connsiteX11" fmla="*/ 1144844 w 2348399"/>
              <a:gd name="connsiteY11" fmla="*/ 785934 h 2136263"/>
              <a:gd name="connsiteX12" fmla="*/ 410970 w 2348399"/>
              <a:gd name="connsiteY12" fmla="*/ 492384 h 2136263"/>
              <a:gd name="connsiteX13" fmla="*/ 507841 w 2348399"/>
              <a:gd name="connsiteY13" fmla="*/ 504126 h 2136263"/>
              <a:gd name="connsiteX14" fmla="*/ 631132 w 2348399"/>
              <a:gd name="connsiteY14" fmla="*/ 568707 h 2136263"/>
              <a:gd name="connsiteX15" fmla="*/ 648745 w 2348399"/>
              <a:gd name="connsiteY15" fmla="*/ 600998 h 2136263"/>
              <a:gd name="connsiteX16" fmla="*/ 730939 w 2348399"/>
              <a:gd name="connsiteY16" fmla="*/ 950322 h 2136263"/>
              <a:gd name="connsiteX17" fmla="*/ 733875 w 2348399"/>
              <a:gd name="connsiteY17" fmla="*/ 965000 h 2136263"/>
              <a:gd name="connsiteX18" fmla="*/ 675165 w 2348399"/>
              <a:gd name="connsiteY18" fmla="*/ 1023709 h 2136263"/>
              <a:gd name="connsiteX19" fmla="*/ 619390 w 2348399"/>
              <a:gd name="connsiteY19" fmla="*/ 979677 h 2136263"/>
              <a:gd name="connsiteX20" fmla="*/ 557745 w 2348399"/>
              <a:gd name="connsiteY20" fmla="*/ 724289 h 2136263"/>
              <a:gd name="connsiteX21" fmla="*/ 557745 w 2348399"/>
              <a:gd name="connsiteY21" fmla="*/ 1549164 h 2136263"/>
              <a:gd name="connsiteX22" fmla="*/ 763230 w 2348399"/>
              <a:gd name="connsiteY22" fmla="*/ 1549164 h 2136263"/>
              <a:gd name="connsiteX23" fmla="*/ 763230 w 2348399"/>
              <a:gd name="connsiteY23" fmla="*/ 1314324 h 2136263"/>
              <a:gd name="connsiteX24" fmla="*/ 1027425 w 2348399"/>
              <a:gd name="connsiteY24" fmla="*/ 1314324 h 2136263"/>
              <a:gd name="connsiteX25" fmla="*/ 1027425 w 2348399"/>
              <a:gd name="connsiteY25" fmla="*/ 1314323 h 2136263"/>
              <a:gd name="connsiteX26" fmla="*/ 1144844 w 2348399"/>
              <a:gd name="connsiteY26" fmla="*/ 1314323 h 2136263"/>
              <a:gd name="connsiteX27" fmla="*/ 1144844 w 2348399"/>
              <a:gd name="connsiteY27" fmla="*/ 1314324 h 2136263"/>
              <a:gd name="connsiteX28" fmla="*/ 1203554 w 2348399"/>
              <a:gd name="connsiteY28" fmla="*/ 1314324 h 2136263"/>
              <a:gd name="connsiteX29" fmla="*/ 1203554 w 2348399"/>
              <a:gd name="connsiteY29" fmla="*/ 1314323 h 2136263"/>
              <a:gd name="connsiteX30" fmla="*/ 1320974 w 2348399"/>
              <a:gd name="connsiteY30" fmla="*/ 1314323 h 2136263"/>
              <a:gd name="connsiteX31" fmla="*/ 1320974 w 2348399"/>
              <a:gd name="connsiteY31" fmla="*/ 1314324 h 2136263"/>
              <a:gd name="connsiteX32" fmla="*/ 1585169 w 2348399"/>
              <a:gd name="connsiteY32" fmla="*/ 1314324 h 2136263"/>
              <a:gd name="connsiteX33" fmla="*/ 1585169 w 2348399"/>
              <a:gd name="connsiteY33" fmla="*/ 1784003 h 2136263"/>
              <a:gd name="connsiteX34" fmla="*/ 1820009 w 2348399"/>
              <a:gd name="connsiteY34" fmla="*/ 1784003 h 2136263"/>
              <a:gd name="connsiteX35" fmla="*/ 1820009 w 2348399"/>
              <a:gd name="connsiteY35" fmla="*/ 962064 h 2136263"/>
              <a:gd name="connsiteX36" fmla="*/ 1758364 w 2348399"/>
              <a:gd name="connsiteY36" fmla="*/ 1217452 h 2136263"/>
              <a:gd name="connsiteX37" fmla="*/ 1702589 w 2348399"/>
              <a:gd name="connsiteY37" fmla="*/ 1261485 h 2136263"/>
              <a:gd name="connsiteX38" fmla="*/ 1643879 w 2348399"/>
              <a:gd name="connsiteY38" fmla="*/ 1202775 h 2136263"/>
              <a:gd name="connsiteX39" fmla="*/ 1646815 w 2348399"/>
              <a:gd name="connsiteY39" fmla="*/ 1188097 h 2136263"/>
              <a:gd name="connsiteX40" fmla="*/ 1729009 w 2348399"/>
              <a:gd name="connsiteY40" fmla="*/ 838773 h 2136263"/>
              <a:gd name="connsiteX41" fmla="*/ 1746622 w 2348399"/>
              <a:gd name="connsiteY41" fmla="*/ 806483 h 2136263"/>
              <a:gd name="connsiteX42" fmla="*/ 1869912 w 2348399"/>
              <a:gd name="connsiteY42" fmla="*/ 741902 h 2136263"/>
              <a:gd name="connsiteX43" fmla="*/ 1966784 w 2348399"/>
              <a:gd name="connsiteY43" fmla="*/ 727224 h 2136263"/>
              <a:gd name="connsiteX44" fmla="*/ 2063655 w 2348399"/>
              <a:gd name="connsiteY44" fmla="*/ 738966 h 2136263"/>
              <a:gd name="connsiteX45" fmla="*/ 2186946 w 2348399"/>
              <a:gd name="connsiteY45" fmla="*/ 803547 h 2136263"/>
              <a:gd name="connsiteX46" fmla="*/ 2204559 w 2348399"/>
              <a:gd name="connsiteY46" fmla="*/ 835838 h 2136263"/>
              <a:gd name="connsiteX47" fmla="*/ 2286753 w 2348399"/>
              <a:gd name="connsiteY47" fmla="*/ 1185162 h 2136263"/>
              <a:gd name="connsiteX48" fmla="*/ 2289689 w 2348399"/>
              <a:gd name="connsiteY48" fmla="*/ 1199839 h 2136263"/>
              <a:gd name="connsiteX49" fmla="*/ 2230979 w 2348399"/>
              <a:gd name="connsiteY49" fmla="*/ 1258549 h 2136263"/>
              <a:gd name="connsiteX50" fmla="*/ 2175204 w 2348399"/>
              <a:gd name="connsiteY50" fmla="*/ 1214517 h 2136263"/>
              <a:gd name="connsiteX51" fmla="*/ 2113559 w 2348399"/>
              <a:gd name="connsiteY51" fmla="*/ 959129 h 2136263"/>
              <a:gd name="connsiteX52" fmla="*/ 2113559 w 2348399"/>
              <a:gd name="connsiteY52" fmla="*/ 1784003 h 2136263"/>
              <a:gd name="connsiteX53" fmla="*/ 2348399 w 2348399"/>
              <a:gd name="connsiteY53" fmla="*/ 1784003 h 2136263"/>
              <a:gd name="connsiteX54" fmla="*/ 2348399 w 2348399"/>
              <a:gd name="connsiteY54" fmla="*/ 2136263 h 2136263"/>
              <a:gd name="connsiteX55" fmla="*/ 0 w 2348399"/>
              <a:gd name="connsiteY55" fmla="*/ 2136263 h 2136263"/>
              <a:gd name="connsiteX56" fmla="*/ 0 w 2348399"/>
              <a:gd name="connsiteY56" fmla="*/ 1549164 h 2136263"/>
              <a:gd name="connsiteX57" fmla="*/ 264195 w 2348399"/>
              <a:gd name="connsiteY57" fmla="*/ 1549164 h 2136263"/>
              <a:gd name="connsiteX58" fmla="*/ 264195 w 2348399"/>
              <a:gd name="connsiteY58" fmla="*/ 727224 h 2136263"/>
              <a:gd name="connsiteX59" fmla="*/ 202550 w 2348399"/>
              <a:gd name="connsiteY59" fmla="*/ 982613 h 2136263"/>
              <a:gd name="connsiteX60" fmla="*/ 146775 w 2348399"/>
              <a:gd name="connsiteY60" fmla="*/ 1026645 h 2136263"/>
              <a:gd name="connsiteX61" fmla="*/ 88065 w 2348399"/>
              <a:gd name="connsiteY61" fmla="*/ 967935 h 2136263"/>
              <a:gd name="connsiteX62" fmla="*/ 91001 w 2348399"/>
              <a:gd name="connsiteY62" fmla="*/ 953258 h 2136263"/>
              <a:gd name="connsiteX63" fmla="*/ 173195 w 2348399"/>
              <a:gd name="connsiteY63" fmla="*/ 603933 h 2136263"/>
              <a:gd name="connsiteX64" fmla="*/ 190808 w 2348399"/>
              <a:gd name="connsiteY64" fmla="*/ 571643 h 2136263"/>
              <a:gd name="connsiteX65" fmla="*/ 314099 w 2348399"/>
              <a:gd name="connsiteY65" fmla="*/ 507062 h 2136263"/>
              <a:gd name="connsiteX66" fmla="*/ 410970 w 2348399"/>
              <a:gd name="connsiteY66" fmla="*/ 492384 h 2136263"/>
              <a:gd name="connsiteX67" fmla="*/ 1966784 w 2348399"/>
              <a:gd name="connsiteY67" fmla="*/ 463029 h 2136263"/>
              <a:gd name="connsiteX68" fmla="*/ 2084204 w 2348399"/>
              <a:gd name="connsiteY68" fmla="*/ 580450 h 2136263"/>
              <a:gd name="connsiteX69" fmla="*/ 1966784 w 2348399"/>
              <a:gd name="connsiteY69" fmla="*/ 697870 h 2136263"/>
              <a:gd name="connsiteX70" fmla="*/ 1849363 w 2348399"/>
              <a:gd name="connsiteY70" fmla="*/ 580450 h 2136263"/>
              <a:gd name="connsiteX71" fmla="*/ 1966784 w 2348399"/>
              <a:gd name="connsiteY71" fmla="*/ 463029 h 2136263"/>
              <a:gd name="connsiteX72" fmla="*/ 410970 w 2348399"/>
              <a:gd name="connsiteY72" fmla="*/ 228189 h 2136263"/>
              <a:gd name="connsiteX73" fmla="*/ 528390 w 2348399"/>
              <a:gd name="connsiteY73" fmla="*/ 345609 h 2136263"/>
              <a:gd name="connsiteX74" fmla="*/ 410970 w 2348399"/>
              <a:gd name="connsiteY74" fmla="*/ 463030 h 2136263"/>
              <a:gd name="connsiteX75" fmla="*/ 293549 w 2348399"/>
              <a:gd name="connsiteY75" fmla="*/ 345609 h 2136263"/>
              <a:gd name="connsiteX76" fmla="*/ 410970 w 2348399"/>
              <a:gd name="connsiteY76" fmla="*/ 228189 h 2136263"/>
              <a:gd name="connsiteX77" fmla="*/ 763688 w 2348399"/>
              <a:gd name="connsiteY77" fmla="*/ 1651 h 2136263"/>
              <a:gd name="connsiteX78" fmla="*/ 772036 w 2348399"/>
              <a:gd name="connsiteY78" fmla="*/ 22704 h 2136263"/>
              <a:gd name="connsiteX79" fmla="*/ 1027425 w 2348399"/>
              <a:gd name="connsiteY79" fmla="*/ 457157 h 2136263"/>
              <a:gd name="connsiteX80" fmla="*/ 1027425 w 2348399"/>
              <a:gd name="connsiteY80" fmla="*/ 457158 h 2136263"/>
              <a:gd name="connsiteX81" fmla="*/ 772036 w 2348399"/>
              <a:gd name="connsiteY81" fmla="*/ 22705 h 2136263"/>
              <a:gd name="connsiteX82" fmla="*/ 763688 w 2348399"/>
              <a:gd name="connsiteY82" fmla="*/ 1652 h 2136263"/>
              <a:gd name="connsiteX83" fmla="*/ 1584298 w 2348399"/>
              <a:gd name="connsiteY83" fmla="*/ 0 h 2136263"/>
              <a:gd name="connsiteX84" fmla="*/ 1584298 w 2348399"/>
              <a:gd name="connsiteY84" fmla="*/ 1 h 2136263"/>
              <a:gd name="connsiteX85" fmla="*/ 1576363 w 2348399"/>
              <a:gd name="connsiteY85" fmla="*/ 22705 h 2136263"/>
              <a:gd name="connsiteX86" fmla="*/ 1320974 w 2348399"/>
              <a:gd name="connsiteY86" fmla="*/ 457158 h 2136263"/>
              <a:gd name="connsiteX87" fmla="*/ 1320974 w 2348399"/>
              <a:gd name="connsiteY87" fmla="*/ 457157 h 2136263"/>
              <a:gd name="connsiteX88" fmla="*/ 1576363 w 2348399"/>
              <a:gd name="connsiteY88" fmla="*/ 22704 h 213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2348399" h="2136263">
                <a:moveTo>
                  <a:pt x="1937429" y="1255614"/>
                </a:moveTo>
                <a:lnTo>
                  <a:pt x="1937429" y="1784003"/>
                </a:lnTo>
                <a:lnTo>
                  <a:pt x="1996139" y="1784003"/>
                </a:lnTo>
                <a:lnTo>
                  <a:pt x="1996139" y="1255614"/>
                </a:lnTo>
                <a:close/>
                <a:moveTo>
                  <a:pt x="381615" y="1020774"/>
                </a:moveTo>
                <a:lnTo>
                  <a:pt x="381615" y="1549164"/>
                </a:lnTo>
                <a:lnTo>
                  <a:pt x="440325" y="1549164"/>
                </a:lnTo>
                <a:lnTo>
                  <a:pt x="440325" y="1020774"/>
                </a:lnTo>
                <a:close/>
                <a:moveTo>
                  <a:pt x="1144844" y="785933"/>
                </a:moveTo>
                <a:lnTo>
                  <a:pt x="1203554" y="785933"/>
                </a:lnTo>
                <a:lnTo>
                  <a:pt x="1203554" y="785934"/>
                </a:lnTo>
                <a:lnTo>
                  <a:pt x="1144844" y="785934"/>
                </a:lnTo>
                <a:close/>
                <a:moveTo>
                  <a:pt x="410970" y="492384"/>
                </a:moveTo>
                <a:cubicBezTo>
                  <a:pt x="443260" y="492384"/>
                  <a:pt x="475551" y="498255"/>
                  <a:pt x="507841" y="504126"/>
                </a:cubicBezTo>
                <a:cubicBezTo>
                  <a:pt x="554809" y="518804"/>
                  <a:pt x="595906" y="539352"/>
                  <a:pt x="631132" y="568707"/>
                </a:cubicBezTo>
                <a:cubicBezTo>
                  <a:pt x="639939" y="577514"/>
                  <a:pt x="645810" y="589256"/>
                  <a:pt x="648745" y="600998"/>
                </a:cubicBezTo>
                <a:lnTo>
                  <a:pt x="730939" y="950322"/>
                </a:lnTo>
                <a:cubicBezTo>
                  <a:pt x="730939" y="953258"/>
                  <a:pt x="733875" y="959129"/>
                  <a:pt x="733875" y="965000"/>
                </a:cubicBezTo>
                <a:cubicBezTo>
                  <a:pt x="733875" y="997290"/>
                  <a:pt x="707455" y="1023709"/>
                  <a:pt x="675165" y="1023709"/>
                </a:cubicBezTo>
                <a:cubicBezTo>
                  <a:pt x="648745" y="1023709"/>
                  <a:pt x="625261" y="1003161"/>
                  <a:pt x="619390" y="979677"/>
                </a:cubicBezTo>
                <a:lnTo>
                  <a:pt x="557745" y="724289"/>
                </a:lnTo>
                <a:lnTo>
                  <a:pt x="557745" y="1549164"/>
                </a:lnTo>
                <a:lnTo>
                  <a:pt x="763230" y="1549164"/>
                </a:lnTo>
                <a:lnTo>
                  <a:pt x="763230" y="1314324"/>
                </a:lnTo>
                <a:lnTo>
                  <a:pt x="1027425" y="1314324"/>
                </a:lnTo>
                <a:lnTo>
                  <a:pt x="1027425" y="1314323"/>
                </a:lnTo>
                <a:lnTo>
                  <a:pt x="1144844" y="1314323"/>
                </a:lnTo>
                <a:lnTo>
                  <a:pt x="1144844" y="1314324"/>
                </a:lnTo>
                <a:lnTo>
                  <a:pt x="1203554" y="1314324"/>
                </a:lnTo>
                <a:lnTo>
                  <a:pt x="1203554" y="1314323"/>
                </a:lnTo>
                <a:lnTo>
                  <a:pt x="1320974" y="1314323"/>
                </a:lnTo>
                <a:lnTo>
                  <a:pt x="1320974" y="1314324"/>
                </a:lnTo>
                <a:lnTo>
                  <a:pt x="1585169" y="1314324"/>
                </a:lnTo>
                <a:lnTo>
                  <a:pt x="1585169" y="1784003"/>
                </a:lnTo>
                <a:lnTo>
                  <a:pt x="1820009" y="1784003"/>
                </a:lnTo>
                <a:lnTo>
                  <a:pt x="1820009" y="962064"/>
                </a:lnTo>
                <a:lnTo>
                  <a:pt x="1758364" y="1217452"/>
                </a:lnTo>
                <a:cubicBezTo>
                  <a:pt x="1752492" y="1240936"/>
                  <a:pt x="1729009" y="1261485"/>
                  <a:pt x="1702589" y="1261485"/>
                </a:cubicBezTo>
                <a:cubicBezTo>
                  <a:pt x="1670299" y="1261485"/>
                  <a:pt x="1643879" y="1235065"/>
                  <a:pt x="1643879" y="1202775"/>
                </a:cubicBezTo>
                <a:cubicBezTo>
                  <a:pt x="1643879" y="1196904"/>
                  <a:pt x="1646815" y="1191033"/>
                  <a:pt x="1646815" y="1188097"/>
                </a:cubicBezTo>
                <a:lnTo>
                  <a:pt x="1729009" y="838773"/>
                </a:lnTo>
                <a:cubicBezTo>
                  <a:pt x="1731944" y="827031"/>
                  <a:pt x="1737815" y="815289"/>
                  <a:pt x="1746622" y="806483"/>
                </a:cubicBezTo>
                <a:cubicBezTo>
                  <a:pt x="1781847" y="777128"/>
                  <a:pt x="1822944" y="753644"/>
                  <a:pt x="1869912" y="741902"/>
                </a:cubicBezTo>
                <a:cubicBezTo>
                  <a:pt x="1902203" y="733095"/>
                  <a:pt x="1934493" y="727224"/>
                  <a:pt x="1966784" y="727224"/>
                </a:cubicBezTo>
                <a:cubicBezTo>
                  <a:pt x="1999074" y="727224"/>
                  <a:pt x="2031365" y="733095"/>
                  <a:pt x="2063655" y="738966"/>
                </a:cubicBezTo>
                <a:cubicBezTo>
                  <a:pt x="2110623" y="753644"/>
                  <a:pt x="2151720" y="774192"/>
                  <a:pt x="2186946" y="803547"/>
                </a:cubicBezTo>
                <a:cubicBezTo>
                  <a:pt x="2195753" y="812354"/>
                  <a:pt x="2201624" y="824096"/>
                  <a:pt x="2204559" y="835838"/>
                </a:cubicBezTo>
                <a:lnTo>
                  <a:pt x="2286753" y="1185162"/>
                </a:lnTo>
                <a:cubicBezTo>
                  <a:pt x="2286753" y="1188097"/>
                  <a:pt x="2289689" y="1193968"/>
                  <a:pt x="2289689" y="1199839"/>
                </a:cubicBezTo>
                <a:cubicBezTo>
                  <a:pt x="2289689" y="1232130"/>
                  <a:pt x="2263269" y="1258549"/>
                  <a:pt x="2230979" y="1258549"/>
                </a:cubicBezTo>
                <a:cubicBezTo>
                  <a:pt x="2204559" y="1258549"/>
                  <a:pt x="2181075" y="1238001"/>
                  <a:pt x="2175204" y="1214517"/>
                </a:cubicBezTo>
                <a:lnTo>
                  <a:pt x="2113559" y="959129"/>
                </a:lnTo>
                <a:lnTo>
                  <a:pt x="2113559" y="1784003"/>
                </a:lnTo>
                <a:lnTo>
                  <a:pt x="2348399" y="1784003"/>
                </a:lnTo>
                <a:lnTo>
                  <a:pt x="2348399" y="2136263"/>
                </a:lnTo>
                <a:lnTo>
                  <a:pt x="0" y="2136263"/>
                </a:lnTo>
                <a:lnTo>
                  <a:pt x="0" y="1549164"/>
                </a:lnTo>
                <a:lnTo>
                  <a:pt x="264195" y="1549164"/>
                </a:lnTo>
                <a:lnTo>
                  <a:pt x="264195" y="727224"/>
                </a:lnTo>
                <a:lnTo>
                  <a:pt x="202550" y="982613"/>
                </a:lnTo>
                <a:cubicBezTo>
                  <a:pt x="196679" y="1006097"/>
                  <a:pt x="173195" y="1026645"/>
                  <a:pt x="146775" y="1026645"/>
                </a:cubicBezTo>
                <a:cubicBezTo>
                  <a:pt x="114485" y="1026645"/>
                  <a:pt x="88065" y="1000226"/>
                  <a:pt x="88065" y="967935"/>
                </a:cubicBezTo>
                <a:cubicBezTo>
                  <a:pt x="88065" y="962064"/>
                  <a:pt x="91001" y="956193"/>
                  <a:pt x="91001" y="953258"/>
                </a:cubicBezTo>
                <a:lnTo>
                  <a:pt x="173195" y="603933"/>
                </a:lnTo>
                <a:cubicBezTo>
                  <a:pt x="176130" y="592191"/>
                  <a:pt x="182001" y="580449"/>
                  <a:pt x="190808" y="571643"/>
                </a:cubicBezTo>
                <a:cubicBezTo>
                  <a:pt x="226034" y="542288"/>
                  <a:pt x="267131" y="518804"/>
                  <a:pt x="314099" y="507062"/>
                </a:cubicBezTo>
                <a:cubicBezTo>
                  <a:pt x="346389" y="498255"/>
                  <a:pt x="378679" y="492384"/>
                  <a:pt x="410970" y="492384"/>
                </a:cubicBezTo>
                <a:close/>
                <a:moveTo>
                  <a:pt x="1966784" y="463029"/>
                </a:moveTo>
                <a:cubicBezTo>
                  <a:pt x="2031633" y="463029"/>
                  <a:pt x="2084204" y="515600"/>
                  <a:pt x="2084204" y="580450"/>
                </a:cubicBezTo>
                <a:cubicBezTo>
                  <a:pt x="2084204" y="645299"/>
                  <a:pt x="2031633" y="697870"/>
                  <a:pt x="1966784" y="697870"/>
                </a:cubicBezTo>
                <a:cubicBezTo>
                  <a:pt x="1901934" y="697870"/>
                  <a:pt x="1849363" y="645299"/>
                  <a:pt x="1849363" y="580450"/>
                </a:cubicBezTo>
                <a:cubicBezTo>
                  <a:pt x="1849363" y="515600"/>
                  <a:pt x="1901934" y="463029"/>
                  <a:pt x="1966784" y="463029"/>
                </a:cubicBezTo>
                <a:close/>
                <a:moveTo>
                  <a:pt x="410970" y="228189"/>
                </a:moveTo>
                <a:cubicBezTo>
                  <a:pt x="475819" y="228189"/>
                  <a:pt x="528390" y="280760"/>
                  <a:pt x="528390" y="345609"/>
                </a:cubicBezTo>
                <a:cubicBezTo>
                  <a:pt x="528390" y="410459"/>
                  <a:pt x="475819" y="463030"/>
                  <a:pt x="410970" y="463030"/>
                </a:cubicBezTo>
                <a:cubicBezTo>
                  <a:pt x="346120" y="463030"/>
                  <a:pt x="293549" y="410459"/>
                  <a:pt x="293549" y="345609"/>
                </a:cubicBezTo>
                <a:cubicBezTo>
                  <a:pt x="293549" y="280760"/>
                  <a:pt x="346120" y="228189"/>
                  <a:pt x="410970" y="228189"/>
                </a:cubicBezTo>
                <a:close/>
                <a:moveTo>
                  <a:pt x="763688" y="1651"/>
                </a:moveTo>
                <a:lnTo>
                  <a:pt x="772036" y="22704"/>
                </a:lnTo>
                <a:lnTo>
                  <a:pt x="1027425" y="457157"/>
                </a:lnTo>
                <a:lnTo>
                  <a:pt x="1027425" y="457158"/>
                </a:lnTo>
                <a:lnTo>
                  <a:pt x="772036" y="22705"/>
                </a:lnTo>
                <a:cubicBezTo>
                  <a:pt x="767633" y="16100"/>
                  <a:pt x="764881" y="8945"/>
                  <a:pt x="763688" y="1652"/>
                </a:cubicBezTo>
                <a:close/>
                <a:moveTo>
                  <a:pt x="1584298" y="0"/>
                </a:moveTo>
                <a:lnTo>
                  <a:pt x="1584298" y="1"/>
                </a:lnTo>
                <a:cubicBezTo>
                  <a:pt x="1583335" y="7661"/>
                  <a:pt x="1580766" y="15366"/>
                  <a:pt x="1576363" y="22705"/>
                </a:cubicBezTo>
                <a:lnTo>
                  <a:pt x="1320974" y="457158"/>
                </a:lnTo>
                <a:lnTo>
                  <a:pt x="1320974" y="457157"/>
                </a:lnTo>
                <a:lnTo>
                  <a:pt x="1576363" y="22704"/>
                </a:lnTo>
                <a:close/>
              </a:path>
            </a:pathLst>
          </a:custGeom>
          <a:gradFill flip="none" rotWithShape="1">
            <a:gsLst>
              <a:gs pos="0">
                <a:srgbClr val="F79646">
                  <a:lumMod val="40000"/>
                  <a:lumOff val="60000"/>
                </a:srgbClr>
              </a:gs>
              <a:gs pos="46000">
                <a:srgbClr val="F79646">
                  <a:lumMod val="95000"/>
                  <a:lumOff val="5000"/>
                </a:srgbClr>
              </a:gs>
              <a:gs pos="100000">
                <a:srgbClr val="F79646">
                  <a:lumMod val="60000"/>
                </a:srgbClr>
              </a:gs>
            </a:gsLst>
            <a:path path="circle">
              <a:fillToRect l="50000" t="130000" r="50000" b="-30000"/>
            </a:path>
            <a:tileRect/>
          </a:gradFill>
          <a:ln w="9525" cap="flat">
            <a:noFill/>
            <a:prstDash val="solid"/>
            <a:miter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en-US" sz="1350" kern="0">
              <a:solidFill>
                <a:prstClr val="black"/>
              </a:solidFill>
            </a:endParaRPr>
          </a:p>
        </p:txBody>
      </p:sp>
      <p:sp>
        <p:nvSpPr>
          <p:cNvPr id="24" name="TextBox 45">
            <a:extLst>
              <a:ext uri="{FF2B5EF4-FFF2-40B4-BE49-F238E27FC236}">
                <a16:creationId xmlns:a16="http://schemas.microsoft.com/office/drawing/2014/main" id="{35BF9850-F5FD-4D8F-8E8D-F6548F1B847A}"/>
              </a:ext>
            </a:extLst>
          </p:cNvPr>
          <p:cNvSpPr txBox="1"/>
          <p:nvPr/>
        </p:nvSpPr>
        <p:spPr>
          <a:xfrm>
            <a:off x="10097867" y="2230871"/>
            <a:ext cx="609462" cy="60016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defRPr/>
            </a:pPr>
            <a:r>
              <a:rPr lang="en-US" sz="3300" b="1" kern="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#1</a:t>
            </a:r>
          </a:p>
        </p:txBody>
      </p:sp>
      <p:pic>
        <p:nvPicPr>
          <p:cNvPr id="25" name="Picture 7">
            <a:extLst>
              <a:ext uri="{FF2B5EF4-FFF2-40B4-BE49-F238E27FC236}">
                <a16:creationId xmlns:a16="http://schemas.microsoft.com/office/drawing/2014/main" id="{7DD380A2-F5F0-4E38-AAFC-357CAA57A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9018" y="1073900"/>
            <a:ext cx="825558" cy="1082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61A1BF5B-26CE-411B-9121-1A593CA97092}"/>
              </a:ext>
            </a:extLst>
          </p:cNvPr>
          <p:cNvSpPr/>
          <p:nvPr/>
        </p:nvSpPr>
        <p:spPr>
          <a:xfrm>
            <a:off x="6539865" y="4093433"/>
            <a:ext cx="385192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第三階段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電子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光碟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4AC84CC-8DCA-48E1-9F15-0B11ED3FB20B}"/>
              </a:ext>
            </a:extLst>
          </p:cNvPr>
          <p:cNvSpPr/>
          <p:nvPr/>
        </p:nvSpPr>
        <p:spPr>
          <a:xfrm>
            <a:off x="5349929" y="5009414"/>
            <a:ext cx="446449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第二階段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紙本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&amp;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電子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光碟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DFF5FE6A-11F0-421A-AB39-2ABF7A13E446}"/>
              </a:ext>
            </a:extLst>
          </p:cNvPr>
          <p:cNvSpPr/>
          <p:nvPr/>
        </p:nvSpPr>
        <p:spPr>
          <a:xfrm>
            <a:off x="7582177" y="3003145"/>
            <a:ext cx="280960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第四階段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電子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網路上傳</a:t>
            </a:r>
            <a:r>
              <a:rPr lang="en-US" altLang="zh-TW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en-US" altLang="zh-TW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988192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>
            <a:extLst>
              <a:ext uri="{FF2B5EF4-FFF2-40B4-BE49-F238E27FC236}">
                <a16:creationId xmlns:a16="http://schemas.microsoft.com/office/drawing/2014/main" id="{B5F4E22C-A8E9-4A22-BD52-85CA611F7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 b="1" dirty="0"/>
              <a:t>謝謝</a:t>
            </a:r>
          </a:p>
        </p:txBody>
      </p:sp>
    </p:spTree>
    <p:extLst>
      <p:ext uri="{BB962C8B-B14F-4D97-AF65-F5344CB8AC3E}">
        <p14:creationId xmlns:p14="http://schemas.microsoft.com/office/powerpoint/2010/main" val="1282486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5E89A8A-3FA5-4B58-A11E-2102AE4D1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600" b="1" dirty="0" err="1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Ex</a:t>
            </a:r>
            <a:r>
              <a:rPr lang="en-US" altLang="zh-TW" sz="3600" b="1" dirty="0" err="1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PRESS</a:t>
            </a:r>
            <a:r>
              <a:rPr lang="zh-TW" altLang="en-US" sz="3600" b="1" dirty="0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TW" altLang="en-US" sz="3600" b="1" dirty="0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歷年規劃</a:t>
            </a: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6B404A11-D7F7-4EA6-9ABA-84BDA8E27341}"/>
              </a:ext>
            </a:extLst>
          </p:cNvPr>
          <p:cNvGrpSpPr/>
          <p:nvPr/>
        </p:nvGrpSpPr>
        <p:grpSpPr>
          <a:xfrm>
            <a:off x="2460001" y="2988000"/>
            <a:ext cx="7427343" cy="2376001"/>
            <a:chOff x="179991" y="3151286"/>
            <a:chExt cx="4903137" cy="2400843"/>
          </a:xfrm>
        </p:grpSpPr>
        <p:cxnSp>
          <p:nvCxnSpPr>
            <p:cNvPr id="5" name="直線接點 4">
              <a:extLst>
                <a:ext uri="{FF2B5EF4-FFF2-40B4-BE49-F238E27FC236}">
                  <a16:creationId xmlns:a16="http://schemas.microsoft.com/office/drawing/2014/main" id="{A4E08F62-C90C-42FB-AE7E-164353C94E7D}"/>
                </a:ext>
              </a:extLst>
            </p:cNvPr>
            <p:cNvCxnSpPr/>
            <p:nvPr/>
          </p:nvCxnSpPr>
          <p:spPr>
            <a:xfrm flipH="1">
              <a:off x="3371496" y="3819741"/>
              <a:ext cx="6812" cy="1010292"/>
            </a:xfrm>
            <a:prstGeom prst="line">
              <a:avLst/>
            </a:prstGeom>
            <a:ln w="25400">
              <a:solidFill>
                <a:schemeClr val="accent3">
                  <a:lumMod val="75000"/>
                </a:schemeClr>
              </a:solidFill>
              <a:prstDash val="sysDash"/>
              <a:tailEnd type="oval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接點 5">
              <a:extLst>
                <a:ext uri="{FF2B5EF4-FFF2-40B4-BE49-F238E27FC236}">
                  <a16:creationId xmlns:a16="http://schemas.microsoft.com/office/drawing/2014/main" id="{1CC0CD63-8F64-49BB-B35F-605D312BED6A}"/>
                </a:ext>
              </a:extLst>
            </p:cNvPr>
            <p:cNvCxnSpPr/>
            <p:nvPr/>
          </p:nvCxnSpPr>
          <p:spPr>
            <a:xfrm flipH="1">
              <a:off x="1802445" y="4077926"/>
              <a:ext cx="6812" cy="968196"/>
            </a:xfrm>
            <a:prstGeom prst="line">
              <a:avLst/>
            </a:prstGeom>
            <a:ln w="25400">
              <a:solidFill>
                <a:schemeClr val="accent1"/>
              </a:solidFill>
              <a:prstDash val="sysDash"/>
              <a:tailEnd type="oval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向右箭號 12">
              <a:extLst>
                <a:ext uri="{FF2B5EF4-FFF2-40B4-BE49-F238E27FC236}">
                  <a16:creationId xmlns:a16="http://schemas.microsoft.com/office/drawing/2014/main" id="{676AB8EA-C190-4CDF-AC9B-862447836383}"/>
                </a:ext>
              </a:extLst>
            </p:cNvPr>
            <p:cNvSpPr/>
            <p:nvPr/>
          </p:nvSpPr>
          <p:spPr>
            <a:xfrm>
              <a:off x="3253202" y="3151286"/>
              <a:ext cx="1829926" cy="719514"/>
            </a:xfrm>
            <a:prstGeom prst="rightArrow">
              <a:avLst>
                <a:gd name="adj1" fmla="val 50000"/>
                <a:gd name="adj2" fmla="val 65722"/>
              </a:avLst>
            </a:prstGeom>
            <a:solidFill>
              <a:srgbClr val="9ACA9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zh-TW" altLang="en-US" sz="1600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 </a:t>
              </a:r>
              <a:r>
                <a:rPr lang="en-US" altLang="zh-TW" sz="1600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107</a:t>
              </a:r>
              <a:r>
                <a:rPr lang="zh-TW" altLang="en-US" sz="1600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年</a:t>
              </a:r>
            </a:p>
          </p:txBody>
        </p:sp>
        <p:sp>
          <p:nvSpPr>
            <p:cNvPr id="8" name="向右箭號 13">
              <a:extLst>
                <a:ext uri="{FF2B5EF4-FFF2-40B4-BE49-F238E27FC236}">
                  <a16:creationId xmlns:a16="http://schemas.microsoft.com/office/drawing/2014/main" id="{9B443606-79D8-4FFE-8D4C-239CDE03E428}"/>
                </a:ext>
              </a:extLst>
            </p:cNvPr>
            <p:cNvSpPr/>
            <p:nvPr/>
          </p:nvSpPr>
          <p:spPr>
            <a:xfrm>
              <a:off x="1721127" y="3335262"/>
              <a:ext cx="1829926" cy="719514"/>
            </a:xfrm>
            <a:prstGeom prst="rightArrow">
              <a:avLst>
                <a:gd name="adj1" fmla="val 50000"/>
                <a:gd name="adj2" fmla="val 65722"/>
              </a:avLst>
            </a:prstGeom>
            <a:solidFill>
              <a:srgbClr val="FF614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zh-TW" altLang="en-US" sz="1600" b="1" kern="0" dirty="0">
                  <a:solidFill>
                    <a:schemeClr val="bg1"/>
                  </a:solidFill>
                  <a:latin typeface="Calibri"/>
                  <a:ea typeface="標楷體" panose="03000509000000000000" pitchFamily="65" charset="-120"/>
                  <a:cs typeface="Calibri" panose="020F0502020204030204" pitchFamily="34" charset="0"/>
                </a:rPr>
                <a:t>  </a:t>
              </a:r>
              <a:r>
                <a:rPr lang="en-US" altLang="zh-TW" sz="1600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104</a:t>
              </a:r>
              <a:r>
                <a:rPr lang="zh-TW" altLang="en-US" sz="1600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年</a:t>
              </a:r>
            </a:p>
          </p:txBody>
        </p:sp>
        <p:sp>
          <p:nvSpPr>
            <p:cNvPr id="9" name="向右箭號 14">
              <a:extLst>
                <a:ext uri="{FF2B5EF4-FFF2-40B4-BE49-F238E27FC236}">
                  <a16:creationId xmlns:a16="http://schemas.microsoft.com/office/drawing/2014/main" id="{077A0BDA-1524-422D-8158-EC0851AF5B2B}"/>
                </a:ext>
              </a:extLst>
            </p:cNvPr>
            <p:cNvSpPr/>
            <p:nvPr/>
          </p:nvSpPr>
          <p:spPr>
            <a:xfrm>
              <a:off x="179991" y="3512514"/>
              <a:ext cx="1829926" cy="684478"/>
            </a:xfrm>
            <a:prstGeom prst="rightArrow">
              <a:avLst>
                <a:gd name="adj1" fmla="val 50000"/>
                <a:gd name="adj2" fmla="val 65722"/>
              </a:avLst>
            </a:prstGeom>
            <a:solidFill>
              <a:srgbClr val="F5C636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72000" tIns="36000" rIns="72000" bIns="36000" rtlCol="0" anchor="ctr"/>
            <a:lstStyle/>
            <a:p>
              <a:pPr algn="ctr">
                <a:defRPr/>
              </a:pPr>
              <a:r>
                <a:rPr lang="en-US" altLang="zh-TW" sz="1600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101</a:t>
              </a:r>
              <a:r>
                <a:rPr lang="zh-TW" altLang="en-US" sz="1600" b="1" kern="0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年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16B8075B-7421-4945-B154-6DAB7BE56346}"/>
                </a:ext>
              </a:extLst>
            </p:cNvPr>
            <p:cNvSpPr/>
            <p:nvPr/>
          </p:nvSpPr>
          <p:spPr>
            <a:xfrm>
              <a:off x="1795825" y="3975508"/>
              <a:ext cx="1510126" cy="8396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44" indent="-285744">
                <a:buFont typeface="Wingdings" panose="05000000000000000000" pitchFamily="2" charset="2"/>
                <a:buChar char="u"/>
                <a:defRPr/>
              </a:pPr>
              <a:r>
                <a:rPr lang="zh-TW" altLang="en-US" sz="1600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公告建置</a:t>
              </a:r>
              <a:endParaRPr lang="en-US" altLang="zh-TW" sz="1600" b="1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endParaRPr>
            </a:p>
            <a:p>
              <a:pPr>
                <a:defRPr/>
              </a:pPr>
              <a:r>
                <a:rPr lang="zh-TW" altLang="en-US" sz="1600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線上申請作業平台</a:t>
              </a:r>
              <a:r>
                <a:rPr lang="zh-TW" altLang="en-US" sz="1600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鼓勵行政性文件以線上送件</a:t>
              </a:r>
              <a:endParaRPr lang="en-US" altLang="zh-TW" sz="1600" b="1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23098651-A7B2-4333-9B23-654706C61327}"/>
                </a:ext>
              </a:extLst>
            </p:cNvPr>
            <p:cNvSpPr/>
            <p:nvPr/>
          </p:nvSpPr>
          <p:spPr>
            <a:xfrm>
              <a:off x="3447635" y="3756705"/>
              <a:ext cx="1269286" cy="8396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44" indent="-285744">
                <a:buFont typeface="Wingdings" panose="05000000000000000000" pitchFamily="2" charset="2"/>
                <a:buChar char="u"/>
                <a:defRPr/>
              </a:pPr>
              <a:r>
                <a:rPr lang="zh-TW" altLang="en-US" sz="1600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公告試辦</a:t>
              </a:r>
              <a:endParaRPr lang="en-US" altLang="zh-TW" sz="1600" b="1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endParaRPr>
            </a:p>
            <a:p>
              <a:pPr>
                <a:defRPr/>
              </a:pPr>
              <a:r>
                <a:rPr lang="zh-TW" altLang="en-US" sz="1600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線上申請藥證展延、自請註銷案</a:t>
              </a:r>
              <a:endParaRPr lang="en-US" altLang="zh-TW" sz="1600" b="1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A13820FE-2DEC-4911-9508-39852F1BAFBE}"/>
                </a:ext>
              </a:extLst>
            </p:cNvPr>
            <p:cNvSpPr/>
            <p:nvPr/>
          </p:nvSpPr>
          <p:spPr>
            <a:xfrm>
              <a:off x="208336" y="4018655"/>
              <a:ext cx="1314287" cy="1088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44" indent="-285744">
                <a:buFont typeface="Wingdings" panose="05000000000000000000" pitchFamily="2" charset="2"/>
                <a:buChar char="u"/>
                <a:defRPr/>
              </a:pPr>
              <a:r>
                <a:rPr lang="zh-TW" altLang="en-US" sz="1600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公告實施</a:t>
              </a:r>
              <a:endParaRPr lang="en-US" altLang="zh-TW" sz="1600" b="1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endParaRPr>
            </a:p>
            <a:p>
              <a:pPr>
                <a:defRPr/>
              </a:pPr>
              <a:r>
                <a:rPr lang="en-US" altLang="zh-TW" sz="1600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E-Submission</a:t>
              </a:r>
              <a:r>
                <a:rPr lang="zh-TW" altLang="en-US" sz="1600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rPr>
                <a:t>鼓勵技術性文件以電子格式送件</a:t>
              </a:r>
              <a:endParaRPr lang="en-US" altLang="zh-TW" sz="1600" b="1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Calibri" panose="020F0502020204030204" pitchFamily="34" charset="0"/>
              </a:endParaRPr>
            </a:p>
          </p:txBody>
        </p:sp>
        <p:sp>
          <p:nvSpPr>
            <p:cNvPr id="13" name="圓角矩形 6">
              <a:extLst>
                <a:ext uri="{FF2B5EF4-FFF2-40B4-BE49-F238E27FC236}">
                  <a16:creationId xmlns:a16="http://schemas.microsoft.com/office/drawing/2014/main" id="{CDCE7FFD-A91F-4495-9D2C-793D40A90609}"/>
                </a:ext>
              </a:extLst>
            </p:cNvPr>
            <p:cNvSpPr/>
            <p:nvPr/>
          </p:nvSpPr>
          <p:spPr>
            <a:xfrm>
              <a:off x="1852957" y="5138051"/>
              <a:ext cx="863147" cy="308700"/>
            </a:xfrm>
            <a:prstGeom prst="roundRect">
              <a:avLst/>
            </a:prstGeom>
            <a:noFill/>
            <a:ln w="28575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defRPr/>
              </a:pPr>
              <a:r>
                <a:rPr lang="zh-TW" altLang="en-US" sz="1400" b="1" dirty="0">
                  <a:solidFill>
                    <a:srgbClr val="F1772B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介接公文系統</a:t>
              </a:r>
            </a:p>
          </p:txBody>
        </p:sp>
        <p:sp>
          <p:nvSpPr>
            <p:cNvPr id="14" name="圓角矩形 8">
              <a:extLst>
                <a:ext uri="{FF2B5EF4-FFF2-40B4-BE49-F238E27FC236}">
                  <a16:creationId xmlns:a16="http://schemas.microsoft.com/office/drawing/2014/main" id="{2C544C76-160F-4043-8371-9C9A5ED0EEAA}"/>
                </a:ext>
              </a:extLst>
            </p:cNvPr>
            <p:cNvSpPr/>
            <p:nvPr/>
          </p:nvSpPr>
          <p:spPr>
            <a:xfrm>
              <a:off x="3447635" y="5035008"/>
              <a:ext cx="868330" cy="517121"/>
            </a:xfrm>
            <a:prstGeom prst="roundRect">
              <a:avLst/>
            </a:prstGeom>
            <a:noFill/>
            <a:ln w="28575">
              <a:solidFill>
                <a:schemeClr val="accent3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36000" rtlCol="0" anchor="t"/>
            <a:lstStyle/>
            <a:p>
              <a:pPr>
                <a:defRPr/>
              </a:pPr>
              <a:r>
                <a:rPr lang="zh-TW" altLang="en-US" sz="1400" b="1" dirty="0">
                  <a:solidFill>
                    <a:srgbClr val="A8CE6E">
                      <a:lumMod val="50000"/>
                    </a:srgb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介接藥證系統</a:t>
              </a:r>
              <a:endParaRPr lang="en-US" altLang="zh-TW" sz="1400" b="1" dirty="0">
                <a:solidFill>
                  <a:srgbClr val="A8CE6E">
                    <a:lumMod val="5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>
                <a:defRPr/>
              </a:pPr>
              <a:r>
                <a:rPr lang="zh-TW" altLang="en-US" sz="1400" b="1" dirty="0">
                  <a:solidFill>
                    <a:srgbClr val="A8CE6E">
                      <a:lumMod val="50000"/>
                    </a:srgb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介接繳費系統</a:t>
              </a:r>
              <a:endParaRPr lang="en-US" altLang="zh-TW" sz="1400" b="1" dirty="0">
                <a:solidFill>
                  <a:srgbClr val="A8CE6E">
                    <a:lumMod val="50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15" name="Picture 27">
            <a:extLst>
              <a:ext uri="{FF2B5EF4-FFF2-40B4-BE49-F238E27FC236}">
                <a16:creationId xmlns:a16="http://schemas.microsoft.com/office/drawing/2014/main" id="{4FC5EA0B-1C1A-4FF6-9B6F-5D94B3B2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522" y="1045469"/>
            <a:ext cx="1839913" cy="66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8">
            <a:extLst>
              <a:ext uri="{FF2B5EF4-FFF2-40B4-BE49-F238E27FC236}">
                <a16:creationId xmlns:a16="http://schemas.microsoft.com/office/drawing/2014/main" id="{906975A3-B322-4E82-BBA4-B25FA405C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252" y="1840774"/>
            <a:ext cx="2055813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1">
            <a:extLst>
              <a:ext uri="{FF2B5EF4-FFF2-40B4-BE49-F238E27FC236}">
                <a16:creationId xmlns:a16="http://schemas.microsoft.com/office/drawing/2014/main" id="{CCD95112-7F26-4800-BB4F-68EFDB849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733" y="1840774"/>
            <a:ext cx="17907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2">
            <a:extLst>
              <a:ext uri="{FF2B5EF4-FFF2-40B4-BE49-F238E27FC236}">
                <a16:creationId xmlns:a16="http://schemas.microsoft.com/office/drawing/2014/main" id="{968EF098-5D58-4FB7-83E1-7645EAA46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790" y="1088331"/>
            <a:ext cx="1984375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4">
            <a:extLst>
              <a:ext uri="{FF2B5EF4-FFF2-40B4-BE49-F238E27FC236}">
                <a16:creationId xmlns:a16="http://schemas.microsoft.com/office/drawing/2014/main" id="{67DEA56F-9439-486D-8DBA-4CAACC91F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751" y="1058275"/>
            <a:ext cx="2208576" cy="1878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6603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5E89A8A-3FA5-4B58-A11E-2102AE4D1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600" b="1" dirty="0" err="1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Ex</a:t>
            </a:r>
            <a:r>
              <a:rPr lang="en-US" altLang="zh-TW" sz="3600" b="1" dirty="0" err="1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PRESS</a:t>
            </a:r>
            <a:r>
              <a:rPr lang="zh-TW" altLang="en-US" sz="3600" b="1" dirty="0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歷年規劃</a:t>
            </a:r>
          </a:p>
        </p:txBody>
      </p:sp>
      <p:pic>
        <p:nvPicPr>
          <p:cNvPr id="15" name="Picture 27">
            <a:extLst>
              <a:ext uri="{FF2B5EF4-FFF2-40B4-BE49-F238E27FC236}">
                <a16:creationId xmlns:a16="http://schemas.microsoft.com/office/drawing/2014/main" id="{4FC5EA0B-1C1A-4FF6-9B6F-5D94B3B2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522" y="1045469"/>
            <a:ext cx="1839913" cy="66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8">
            <a:extLst>
              <a:ext uri="{FF2B5EF4-FFF2-40B4-BE49-F238E27FC236}">
                <a16:creationId xmlns:a16="http://schemas.microsoft.com/office/drawing/2014/main" id="{906975A3-B322-4E82-BBA4-B25FA405C1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252" y="1840774"/>
            <a:ext cx="2055813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1">
            <a:extLst>
              <a:ext uri="{FF2B5EF4-FFF2-40B4-BE49-F238E27FC236}">
                <a16:creationId xmlns:a16="http://schemas.microsoft.com/office/drawing/2014/main" id="{CCD95112-7F26-4800-BB4F-68EFDB849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733" y="1840774"/>
            <a:ext cx="1790700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2">
            <a:extLst>
              <a:ext uri="{FF2B5EF4-FFF2-40B4-BE49-F238E27FC236}">
                <a16:creationId xmlns:a16="http://schemas.microsoft.com/office/drawing/2014/main" id="{968EF098-5D58-4FB7-83E1-7645EAA46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2790" y="1088331"/>
            <a:ext cx="1984375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4">
            <a:extLst>
              <a:ext uri="{FF2B5EF4-FFF2-40B4-BE49-F238E27FC236}">
                <a16:creationId xmlns:a16="http://schemas.microsoft.com/office/drawing/2014/main" id="{67DEA56F-9439-486D-8DBA-4CAACC91F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5751" y="1058275"/>
            <a:ext cx="2208576" cy="1878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群組 19">
            <a:extLst>
              <a:ext uri="{FF2B5EF4-FFF2-40B4-BE49-F238E27FC236}">
                <a16:creationId xmlns:a16="http://schemas.microsoft.com/office/drawing/2014/main" id="{6C04D158-C55A-4732-A5D5-5C518E657E90}"/>
              </a:ext>
            </a:extLst>
          </p:cNvPr>
          <p:cNvGrpSpPr/>
          <p:nvPr/>
        </p:nvGrpSpPr>
        <p:grpSpPr>
          <a:xfrm>
            <a:off x="2460000" y="2988000"/>
            <a:ext cx="8166571" cy="3080876"/>
            <a:chOff x="460207" y="3151286"/>
            <a:chExt cx="8166571" cy="3080875"/>
          </a:xfrm>
        </p:grpSpPr>
        <p:grpSp>
          <p:nvGrpSpPr>
            <p:cNvPr id="21" name="群組 20">
              <a:extLst>
                <a:ext uri="{FF2B5EF4-FFF2-40B4-BE49-F238E27FC236}">
                  <a16:creationId xmlns:a16="http://schemas.microsoft.com/office/drawing/2014/main" id="{6799B475-03CE-4865-B616-8804E5C39984}"/>
                </a:ext>
              </a:extLst>
            </p:cNvPr>
            <p:cNvGrpSpPr/>
            <p:nvPr/>
          </p:nvGrpSpPr>
          <p:grpSpPr>
            <a:xfrm>
              <a:off x="460207" y="3151286"/>
              <a:ext cx="8166571" cy="3080875"/>
              <a:chOff x="179991" y="3151286"/>
              <a:chExt cx="5391137" cy="3080875"/>
            </a:xfrm>
          </p:grpSpPr>
          <p:cxnSp>
            <p:nvCxnSpPr>
              <p:cNvPr id="24" name="直線接點 23">
                <a:extLst>
                  <a:ext uri="{FF2B5EF4-FFF2-40B4-BE49-F238E27FC236}">
                    <a16:creationId xmlns:a16="http://schemas.microsoft.com/office/drawing/2014/main" id="{65FA1EEF-ABEF-46AD-8C6D-02496704D88F}"/>
                  </a:ext>
                </a:extLst>
              </p:cNvPr>
              <p:cNvCxnSpPr/>
              <p:nvPr/>
            </p:nvCxnSpPr>
            <p:spPr>
              <a:xfrm flipH="1">
                <a:off x="3371496" y="3819741"/>
                <a:ext cx="6812" cy="1010292"/>
              </a:xfrm>
              <a:prstGeom prst="line">
                <a:avLst/>
              </a:prstGeom>
              <a:ln w="25400">
                <a:solidFill>
                  <a:srgbClr val="7030A0"/>
                </a:solidFill>
                <a:prstDash val="sysDash"/>
                <a:tailEnd type="oval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接點 24">
                <a:extLst>
                  <a:ext uri="{FF2B5EF4-FFF2-40B4-BE49-F238E27FC236}">
                    <a16:creationId xmlns:a16="http://schemas.microsoft.com/office/drawing/2014/main" id="{AB6AA419-7E46-4EEA-918E-F2D67D72B104}"/>
                  </a:ext>
                </a:extLst>
              </p:cNvPr>
              <p:cNvCxnSpPr/>
              <p:nvPr/>
            </p:nvCxnSpPr>
            <p:spPr>
              <a:xfrm flipH="1">
                <a:off x="1802445" y="4077926"/>
                <a:ext cx="6812" cy="968196"/>
              </a:xfrm>
              <a:prstGeom prst="line">
                <a:avLst/>
              </a:prstGeom>
              <a:ln w="25400">
                <a:solidFill>
                  <a:srgbClr val="00B0F0"/>
                </a:solidFill>
                <a:prstDash val="sysDash"/>
                <a:tailEnd type="oval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向右箭號 12">
                <a:extLst>
                  <a:ext uri="{FF2B5EF4-FFF2-40B4-BE49-F238E27FC236}">
                    <a16:creationId xmlns:a16="http://schemas.microsoft.com/office/drawing/2014/main" id="{8B553371-146E-4C51-BBEF-7C1D3348F3D6}"/>
                  </a:ext>
                </a:extLst>
              </p:cNvPr>
              <p:cNvSpPr/>
              <p:nvPr/>
            </p:nvSpPr>
            <p:spPr>
              <a:xfrm>
                <a:off x="3253202" y="3151286"/>
                <a:ext cx="1829926" cy="719514"/>
              </a:xfrm>
              <a:prstGeom prst="rightArrow">
                <a:avLst>
                  <a:gd name="adj1" fmla="val 50000"/>
                  <a:gd name="adj2" fmla="val 65722"/>
                </a:avLst>
              </a:prstGeom>
              <a:solidFill>
                <a:srgbClr val="7030A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zh-TW" altLang="en-US" sz="1600" b="1" kern="0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 </a:t>
                </a:r>
                <a:r>
                  <a:rPr lang="en-US" altLang="zh-TW" sz="1600" b="1" kern="0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110</a:t>
                </a:r>
                <a:r>
                  <a:rPr lang="zh-TW" altLang="en-US" sz="1600" b="1" kern="0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年</a:t>
                </a:r>
              </a:p>
            </p:txBody>
          </p:sp>
          <p:sp>
            <p:nvSpPr>
              <p:cNvPr id="27" name="向右箭號 13">
                <a:extLst>
                  <a:ext uri="{FF2B5EF4-FFF2-40B4-BE49-F238E27FC236}">
                    <a16:creationId xmlns:a16="http://schemas.microsoft.com/office/drawing/2014/main" id="{D460E0A4-B20E-4C2F-A377-690B5954C228}"/>
                  </a:ext>
                </a:extLst>
              </p:cNvPr>
              <p:cNvSpPr/>
              <p:nvPr/>
            </p:nvSpPr>
            <p:spPr>
              <a:xfrm>
                <a:off x="1721127" y="3335262"/>
                <a:ext cx="1829926" cy="719514"/>
              </a:xfrm>
              <a:prstGeom prst="rightArrow">
                <a:avLst>
                  <a:gd name="adj1" fmla="val 50000"/>
                  <a:gd name="adj2" fmla="val 65722"/>
                </a:avLst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zh-TW" altLang="en-US" sz="1600" b="1" kern="0" dirty="0">
                    <a:solidFill>
                      <a:schemeClr val="bg1"/>
                    </a:solidFill>
                    <a:latin typeface="Calibri"/>
                    <a:ea typeface="標楷體" panose="03000509000000000000" pitchFamily="65" charset="-120"/>
                    <a:cs typeface="Calibri" panose="020F0502020204030204" pitchFamily="34" charset="0"/>
                  </a:rPr>
                  <a:t>  </a:t>
                </a:r>
                <a:r>
                  <a:rPr lang="en-US" altLang="zh-TW" sz="1600" b="1" kern="0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109</a:t>
                </a:r>
                <a:r>
                  <a:rPr lang="zh-TW" altLang="en-US" sz="1600" b="1" kern="0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年</a:t>
                </a:r>
              </a:p>
            </p:txBody>
          </p:sp>
          <p:sp>
            <p:nvSpPr>
              <p:cNvPr id="28" name="向右箭號 14">
                <a:extLst>
                  <a:ext uri="{FF2B5EF4-FFF2-40B4-BE49-F238E27FC236}">
                    <a16:creationId xmlns:a16="http://schemas.microsoft.com/office/drawing/2014/main" id="{ADF8C072-155E-43B0-994C-ED84B9850EEF}"/>
                  </a:ext>
                </a:extLst>
              </p:cNvPr>
              <p:cNvSpPr/>
              <p:nvPr/>
            </p:nvSpPr>
            <p:spPr>
              <a:xfrm>
                <a:off x="179991" y="3512514"/>
                <a:ext cx="1829926" cy="684478"/>
              </a:xfrm>
              <a:prstGeom prst="rightArrow">
                <a:avLst>
                  <a:gd name="adj1" fmla="val 50000"/>
                  <a:gd name="adj2" fmla="val 6572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none" lIns="72000" tIns="36000" rIns="72000" bIns="36000" rtlCol="0" anchor="ctr"/>
              <a:lstStyle/>
              <a:p>
                <a:pPr algn="ctr">
                  <a:defRPr/>
                </a:pPr>
                <a:r>
                  <a:rPr lang="en-US" altLang="zh-TW" sz="1600" b="1" kern="0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108</a:t>
                </a:r>
                <a:r>
                  <a:rPr lang="zh-TW" altLang="en-US" sz="1600" b="1" kern="0" dirty="0">
                    <a:solidFill>
                      <a:schemeClr val="bg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年</a:t>
                </a:r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C3582440-2258-459D-8317-0FEA2ED05980}"/>
                  </a:ext>
                </a:extLst>
              </p:cNvPr>
              <p:cNvSpPr/>
              <p:nvPr/>
            </p:nvSpPr>
            <p:spPr>
              <a:xfrm>
                <a:off x="1832953" y="3975508"/>
                <a:ext cx="1472997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44" indent="-285744">
                  <a:buFont typeface="Wingdings" panose="05000000000000000000" pitchFamily="2" charset="2"/>
                  <a:buChar char="u"/>
                </a:pPr>
                <a:r>
                  <a:rPr lang="zh-TW" altLang="en-US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線上申辦</a:t>
                </a:r>
              </a:p>
              <a:p>
                <a:pPr lvl="0"/>
                <a:r>
                  <a:rPr lang="en-US" altLang="zh-TW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7/1</a:t>
                </a:r>
                <a:r>
                  <a:rPr lang="zh-TW" altLang="en-US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全面實施藥證展延、上市後行政變更、自請註銷</a:t>
                </a:r>
              </a:p>
              <a:p>
                <a:pPr lvl="0"/>
                <a:r>
                  <a:rPr lang="en-US" altLang="zh-TW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9/1</a:t>
                </a:r>
                <a:r>
                  <a:rPr lang="zh-TW" altLang="en-US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全面實施多國多中心臨床試驗</a:t>
                </a:r>
              </a:p>
            </p:txBody>
          </p:sp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id="{80628899-9FBE-45C7-98E2-0319F20F2CAF}"/>
                  </a:ext>
                </a:extLst>
              </p:cNvPr>
              <p:cNvSpPr/>
              <p:nvPr/>
            </p:nvSpPr>
            <p:spPr>
              <a:xfrm>
                <a:off x="3447635" y="3756704"/>
                <a:ext cx="1701039" cy="15696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44" indent="-285744">
                  <a:buFont typeface="Wingdings" panose="05000000000000000000" pitchFamily="2" charset="2"/>
                  <a:buChar char="u"/>
                  <a:defRPr/>
                </a:pPr>
                <a:r>
                  <a:rPr lang="zh-TW" altLang="en-US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公告試辦</a:t>
                </a:r>
                <a:endParaRPr lang="en-US" altLang="zh-TW" sz="1600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endParaRPr>
              </a:p>
              <a:p>
                <a:r>
                  <a:rPr lang="en-US" altLang="zh-TW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4/1</a:t>
                </a:r>
                <a:r>
                  <a:rPr lang="zh-TW" altLang="en-US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新藥</a:t>
                </a:r>
                <a:r>
                  <a:rPr lang="en-US" altLang="zh-TW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(NDA)</a:t>
                </a:r>
                <a:r>
                  <a:rPr lang="zh-TW" altLang="en-US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使用</a:t>
                </a:r>
                <a:r>
                  <a:rPr lang="en-US" altLang="zh-TW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eCTD</a:t>
                </a:r>
                <a:r>
                  <a:rPr lang="zh-TW" altLang="en-US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 </a:t>
                </a:r>
                <a:r>
                  <a:rPr lang="en-US" altLang="zh-TW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TEST</a:t>
                </a:r>
                <a:r>
                  <a:rPr lang="zh-TW" altLang="en-US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 </a:t>
                </a:r>
                <a:r>
                  <a:rPr lang="en-US" altLang="zh-TW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RUN</a:t>
                </a:r>
                <a:r>
                  <a:rPr lang="zh-TW" altLang="en-US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測試計畫</a:t>
                </a:r>
                <a:endParaRPr lang="en-US" altLang="zh-TW" sz="1600" b="1" dirty="0">
                  <a:solidFill>
                    <a:srgbClr val="656565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Calibri" panose="020F0502020204030204" pitchFamily="34" charset="0"/>
                </a:endParaRPr>
              </a:p>
              <a:p>
                <a:r>
                  <a:rPr lang="en-US" altLang="zh-TW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7/1</a:t>
                </a:r>
                <a:r>
                  <a:rPr lang="zh-TW" altLang="en-US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臨床試驗一般案、</a:t>
                </a:r>
                <a:r>
                  <a:rPr lang="en-US" altLang="zh-TW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Fast</a:t>
                </a:r>
                <a:r>
                  <a:rPr lang="zh-TW" altLang="en-US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 </a:t>
                </a:r>
                <a:r>
                  <a:rPr lang="en-US" altLang="zh-TW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Track(</a:t>
                </a:r>
                <a:r>
                  <a:rPr lang="zh-TW" altLang="en-US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新案、變更案</a:t>
                </a:r>
                <a:r>
                  <a:rPr lang="en-US" altLang="zh-TW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)</a:t>
                </a:r>
                <a:r>
                  <a:rPr lang="zh-TW" altLang="en-US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開放線上申請 </a:t>
                </a: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id="{08A6EF32-1064-4930-85F9-95D6DAF18795}"/>
                  </a:ext>
                </a:extLst>
              </p:cNvPr>
              <p:cNvSpPr/>
              <p:nvPr/>
            </p:nvSpPr>
            <p:spPr>
              <a:xfrm>
                <a:off x="246674" y="4018655"/>
                <a:ext cx="1474452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44" indent="-285744">
                  <a:buFont typeface="Wingdings" panose="05000000000000000000" pitchFamily="2" charset="2"/>
                  <a:buChar char="u"/>
                </a:pPr>
                <a:r>
                  <a:rPr lang="zh-TW" altLang="en-US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線上申辦</a:t>
                </a:r>
              </a:p>
              <a:p>
                <a:pPr lvl="0"/>
                <a:r>
                  <a:rPr lang="zh-TW" altLang="en-US" sz="1600" b="1" dirty="0">
                    <a:solidFill>
                      <a:srgbClr val="656565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Calibri" panose="020F0502020204030204" pitchFamily="34" charset="0"/>
                  </a:rPr>
                  <a:t>藥證展延、自請註銷、藥品上市後變更、多國多中心臨床試驗與函詢案</a:t>
                </a:r>
              </a:p>
            </p:txBody>
          </p:sp>
          <p:sp>
            <p:nvSpPr>
              <p:cNvPr id="32" name="圓角矩形 8">
                <a:extLst>
                  <a:ext uri="{FF2B5EF4-FFF2-40B4-BE49-F238E27FC236}">
                    <a16:creationId xmlns:a16="http://schemas.microsoft.com/office/drawing/2014/main" id="{18CFA031-1590-4A9F-8AF5-0C8C7B28C67D}"/>
                  </a:ext>
                </a:extLst>
              </p:cNvPr>
              <p:cNvSpPr/>
              <p:nvPr/>
            </p:nvSpPr>
            <p:spPr>
              <a:xfrm>
                <a:off x="3431901" y="5484344"/>
                <a:ext cx="2139227" cy="747817"/>
              </a:xfrm>
              <a:prstGeom prst="roundRect">
                <a:avLst/>
              </a:prstGeom>
              <a:noFill/>
              <a:ln w="28575">
                <a:solidFill>
                  <a:srgbClr val="7030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tIns="36000" rtlCol="0" anchor="t"/>
              <a:lstStyle/>
              <a:p>
                <a:pPr>
                  <a:defRPr/>
                </a:pPr>
                <a:r>
                  <a:rPr lang="zh-TW" altLang="en-US" sz="1400" b="1" dirty="0">
                    <a:solidFill>
                      <a:srgbClr val="656565">
                        <a:lumMod val="75000"/>
                      </a:srgb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介接</a:t>
                </a:r>
                <a:r>
                  <a:rPr lang="en-US" altLang="zh-TW" sz="1400" b="1" dirty="0">
                    <a:solidFill>
                      <a:srgbClr val="656565">
                        <a:lumMod val="75000"/>
                      </a:srgb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e</a:t>
                </a:r>
                <a:r>
                  <a:rPr lang="zh-TW" altLang="en-US" sz="1400" b="1" dirty="0">
                    <a:solidFill>
                      <a:srgbClr val="656565">
                        <a:lumMod val="75000"/>
                      </a:srgb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政府，強化登入及送件驗證機制</a:t>
                </a:r>
                <a:endParaRPr lang="en-US" altLang="zh-TW" sz="1400" b="1" dirty="0">
                  <a:solidFill>
                    <a:srgbClr val="656565">
                      <a:lumMod val="75000"/>
                    </a:srgb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  <a:p>
                <a:pPr>
                  <a:defRPr/>
                </a:pPr>
                <a:r>
                  <a:rPr lang="zh-TW" altLang="en-US" sz="1400" b="1" dirty="0">
                    <a:solidFill>
                      <a:srgbClr val="656565">
                        <a:lumMod val="75000"/>
                      </a:srgb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新增平台線上申辦項目</a:t>
                </a:r>
                <a:endParaRPr lang="en-US" altLang="zh-TW" sz="1400" b="1" dirty="0">
                  <a:solidFill>
                    <a:srgbClr val="656565">
                      <a:lumMod val="75000"/>
                    </a:srgb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  <a:p>
                <a:pPr>
                  <a:defRPr/>
                </a:pPr>
                <a:endParaRPr lang="en-US" altLang="zh-TW" sz="1400" b="1" dirty="0">
                  <a:solidFill>
                    <a:srgbClr val="656565">
                      <a:lumMod val="75000"/>
                    </a:srgb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22" name="圓角矩形 21">
              <a:extLst>
                <a:ext uri="{FF2B5EF4-FFF2-40B4-BE49-F238E27FC236}">
                  <a16:creationId xmlns:a16="http://schemas.microsoft.com/office/drawing/2014/main" id="{BC931502-4407-4523-B9C5-BC3EB5B181D8}"/>
                </a:ext>
              </a:extLst>
            </p:cNvPr>
            <p:cNvSpPr/>
            <p:nvPr/>
          </p:nvSpPr>
          <p:spPr>
            <a:xfrm>
              <a:off x="619522" y="5302679"/>
              <a:ext cx="1638713" cy="747817"/>
            </a:xfrm>
            <a:prstGeom prst="roundRect">
              <a:avLst/>
            </a:prstGeom>
            <a:noFill/>
            <a:ln w="28575">
              <a:solidFill>
                <a:schemeClr val="accent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36000" rtlCol="0" anchor="t"/>
            <a:lstStyle/>
            <a:p>
              <a:r>
                <a:rPr lang="zh-TW" altLang="en-US" sz="1351" b="1" dirty="0">
                  <a:solidFill>
                    <a:srgbClr val="656565">
                      <a:lumMod val="75000"/>
                    </a:srgb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加強便利性</a:t>
              </a:r>
              <a:endParaRPr lang="en-US" altLang="zh-TW" sz="1351" b="1" dirty="0">
                <a:solidFill>
                  <a:srgbClr val="656565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1351" b="1" dirty="0">
                  <a:solidFill>
                    <a:srgbClr val="656565">
                      <a:lumMod val="75000"/>
                    </a:srgb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強化諮詢輔導</a:t>
              </a:r>
              <a:endParaRPr lang="en-US" altLang="zh-TW" sz="1351" b="1" dirty="0">
                <a:solidFill>
                  <a:srgbClr val="656565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r>
                <a:rPr lang="zh-TW" altLang="en-US" sz="1351" b="1" dirty="0">
                  <a:solidFill>
                    <a:srgbClr val="656565">
                      <a:lumMod val="75000"/>
                    </a:srgb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介接臨床試驗系統</a:t>
              </a:r>
              <a:endParaRPr lang="en-US" altLang="zh-TW" sz="1351" b="1" dirty="0">
                <a:solidFill>
                  <a:srgbClr val="656565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3" name="圓角矩形 29">
              <a:extLst>
                <a:ext uri="{FF2B5EF4-FFF2-40B4-BE49-F238E27FC236}">
                  <a16:creationId xmlns:a16="http://schemas.microsoft.com/office/drawing/2014/main" id="{AFC55182-41AC-42F8-87DA-D308C2553864}"/>
                </a:ext>
              </a:extLst>
            </p:cNvPr>
            <p:cNvSpPr/>
            <p:nvPr/>
          </p:nvSpPr>
          <p:spPr>
            <a:xfrm>
              <a:off x="2928243" y="5484344"/>
              <a:ext cx="1721736" cy="566152"/>
            </a:xfrm>
            <a:prstGeom prst="roundRect">
              <a:avLst/>
            </a:prstGeom>
            <a:noFill/>
            <a:ln w="28575">
              <a:solidFill>
                <a:srgbClr val="00B0F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36000" rtlCol="0" anchor="t"/>
            <a:lstStyle/>
            <a:p>
              <a:pPr algn="ctr"/>
              <a:r>
                <a:rPr lang="zh-TW" altLang="en-US" sz="1400" b="1" dirty="0">
                  <a:solidFill>
                    <a:srgbClr val="656565">
                      <a:lumMod val="75000"/>
                    </a:srgb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強化平台申辦項目</a:t>
              </a:r>
              <a:endParaRPr lang="en-US" altLang="zh-TW" sz="1400" b="1" dirty="0">
                <a:solidFill>
                  <a:srgbClr val="656565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algn="ctr"/>
              <a:r>
                <a:rPr lang="zh-TW" altLang="en-US" sz="1400" b="1" dirty="0">
                  <a:solidFill>
                    <a:srgbClr val="656565">
                      <a:lumMod val="75000"/>
                    </a:srgb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全面推動線上申辦</a:t>
              </a:r>
              <a:endParaRPr lang="en-US" altLang="zh-TW" sz="1400" b="1" dirty="0">
                <a:solidFill>
                  <a:srgbClr val="656565">
                    <a:lumMod val="75000"/>
                  </a:srgb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1721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47AD7ED-6798-4AF1-AE9B-4D5DBCC85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600" b="1" dirty="0" err="1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Ex</a:t>
            </a:r>
            <a:r>
              <a:rPr lang="en-US" altLang="zh-TW" sz="3600" b="1" dirty="0" err="1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PRESS</a:t>
            </a:r>
            <a:r>
              <a:rPr lang="en-US" altLang="zh-TW" sz="3600" b="1" dirty="0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zh-TW" altLang="en-US" sz="3600" b="1" dirty="0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期程規劃</a:t>
            </a: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A3BF87EE-71A1-4668-BB5A-157F6EA16435}"/>
              </a:ext>
            </a:extLst>
          </p:cNvPr>
          <p:cNvSpPr txBox="1"/>
          <p:nvPr/>
        </p:nvSpPr>
        <p:spPr>
          <a:xfrm>
            <a:off x="1525851" y="2219087"/>
            <a:ext cx="4172987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藥品查驗登記類：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just"/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自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109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日起，藥品許可證之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「展延案」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「自請註銷案」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「藥品上市後行政變更案」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採全面線上申請。 （依據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FDA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藥字第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1081407569A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號函、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109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25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FDA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藥字第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1091402029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號函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5" name="群組 4">
            <a:extLst>
              <a:ext uri="{FF2B5EF4-FFF2-40B4-BE49-F238E27FC236}">
                <a16:creationId xmlns:a16="http://schemas.microsoft.com/office/drawing/2014/main" id="{481F8FBB-E091-4B7B-9798-434339C7EECA}"/>
              </a:ext>
            </a:extLst>
          </p:cNvPr>
          <p:cNvGrpSpPr/>
          <p:nvPr/>
        </p:nvGrpSpPr>
        <p:grpSpPr>
          <a:xfrm>
            <a:off x="3570615" y="944686"/>
            <a:ext cx="4680607" cy="900001"/>
            <a:chOff x="3412794" y="4424360"/>
            <a:chExt cx="4680607" cy="900001"/>
          </a:xfrm>
        </p:grpSpPr>
        <p:sp>
          <p:nvSpPr>
            <p:cNvPr id="6" name="五邊形 30">
              <a:extLst>
                <a:ext uri="{FF2B5EF4-FFF2-40B4-BE49-F238E27FC236}">
                  <a16:creationId xmlns:a16="http://schemas.microsoft.com/office/drawing/2014/main" id="{3DD7B0A8-156A-4174-A5C6-575E99DAFDD5}"/>
                </a:ext>
              </a:extLst>
            </p:cNvPr>
            <p:cNvSpPr/>
            <p:nvPr/>
          </p:nvSpPr>
          <p:spPr>
            <a:xfrm>
              <a:off x="6342983" y="4637436"/>
              <a:ext cx="1728000" cy="288000"/>
            </a:xfrm>
            <a:prstGeom prst="homePlate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全面線上送件</a:t>
              </a:r>
            </a:p>
          </p:txBody>
        </p:sp>
        <p:sp>
          <p:nvSpPr>
            <p:cNvPr id="7" name="五邊形 31">
              <a:extLst>
                <a:ext uri="{FF2B5EF4-FFF2-40B4-BE49-F238E27FC236}">
                  <a16:creationId xmlns:a16="http://schemas.microsoft.com/office/drawing/2014/main" id="{EAA914F3-00CE-49FF-B139-EDAC4BE691CC}"/>
                </a:ext>
              </a:extLst>
            </p:cNvPr>
            <p:cNvSpPr/>
            <p:nvPr/>
          </p:nvSpPr>
          <p:spPr>
            <a:xfrm>
              <a:off x="4777089" y="4962827"/>
              <a:ext cx="1728000" cy="288000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紙本送件</a:t>
              </a:r>
            </a:p>
          </p:txBody>
        </p:sp>
        <p:sp>
          <p:nvSpPr>
            <p:cNvPr id="8" name="五邊形 32">
              <a:extLst>
                <a:ext uri="{FF2B5EF4-FFF2-40B4-BE49-F238E27FC236}">
                  <a16:creationId xmlns:a16="http://schemas.microsoft.com/office/drawing/2014/main" id="{91626424-84C0-4F4D-A289-56304055B3F8}"/>
                </a:ext>
              </a:extLst>
            </p:cNvPr>
            <p:cNvSpPr/>
            <p:nvPr/>
          </p:nvSpPr>
          <p:spPr>
            <a:xfrm>
              <a:off x="4770739" y="4637436"/>
              <a:ext cx="1728000" cy="288000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b="1" dirty="0">
                  <a:solidFill>
                    <a:schemeClr val="bg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全面線上送件</a:t>
              </a:r>
            </a:p>
          </p:txBody>
        </p:sp>
        <p:sp>
          <p:nvSpPr>
            <p:cNvPr id="9" name="五邊形 35">
              <a:extLst>
                <a:ext uri="{FF2B5EF4-FFF2-40B4-BE49-F238E27FC236}">
                  <a16:creationId xmlns:a16="http://schemas.microsoft.com/office/drawing/2014/main" id="{F55AF41F-7DD0-49AB-833A-90D3F8C049A8}"/>
                </a:ext>
              </a:extLst>
            </p:cNvPr>
            <p:cNvSpPr/>
            <p:nvPr/>
          </p:nvSpPr>
          <p:spPr>
            <a:xfrm>
              <a:off x="3421389" y="4964268"/>
              <a:ext cx="1512000" cy="288000"/>
            </a:xfrm>
            <a:prstGeom prst="homePlat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b="1" dirty="0">
                  <a:solidFill>
                    <a:schemeClr val="tx1">
                      <a:lumMod val="7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紙本送件</a:t>
              </a:r>
            </a:p>
          </p:txBody>
        </p:sp>
        <p:sp>
          <p:nvSpPr>
            <p:cNvPr id="10" name="五邊形 36">
              <a:extLst>
                <a:ext uri="{FF2B5EF4-FFF2-40B4-BE49-F238E27FC236}">
                  <a16:creationId xmlns:a16="http://schemas.microsoft.com/office/drawing/2014/main" id="{F6FD6C13-A6B7-4876-A6D0-396DCD558E69}"/>
                </a:ext>
              </a:extLst>
            </p:cNvPr>
            <p:cNvSpPr/>
            <p:nvPr/>
          </p:nvSpPr>
          <p:spPr>
            <a:xfrm>
              <a:off x="3415039" y="4638877"/>
              <a:ext cx="1512000" cy="288000"/>
            </a:xfrm>
            <a:prstGeom prst="homePlat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600" b="1" dirty="0">
                  <a:solidFill>
                    <a:schemeClr val="tx1">
                      <a:lumMod val="75000"/>
                    </a:schemeClr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鼓勵線上送件</a:t>
              </a:r>
            </a:p>
          </p:txBody>
        </p:sp>
        <p:sp>
          <p:nvSpPr>
            <p:cNvPr id="11" name="五邊形 37">
              <a:extLst>
                <a:ext uri="{FF2B5EF4-FFF2-40B4-BE49-F238E27FC236}">
                  <a16:creationId xmlns:a16="http://schemas.microsoft.com/office/drawing/2014/main" id="{3A031932-925B-4A90-9182-2CE44C9ADDAD}"/>
                </a:ext>
              </a:extLst>
            </p:cNvPr>
            <p:cNvSpPr/>
            <p:nvPr/>
          </p:nvSpPr>
          <p:spPr>
            <a:xfrm>
              <a:off x="3415038" y="4478287"/>
              <a:ext cx="4678363" cy="72000"/>
            </a:xfrm>
            <a:prstGeom prst="homePlate">
              <a:avLst/>
            </a:prstGeom>
            <a:solidFill>
              <a:schemeClr val="tx1"/>
            </a:solidFill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140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cxnSp>
          <p:nvCxnSpPr>
            <p:cNvPr id="12" name="直線接點 11">
              <a:extLst>
                <a:ext uri="{FF2B5EF4-FFF2-40B4-BE49-F238E27FC236}">
                  <a16:creationId xmlns:a16="http://schemas.microsoft.com/office/drawing/2014/main" id="{DDE557D0-D9C5-4767-8A07-567B2FCAD57A}"/>
                </a:ext>
              </a:extLst>
            </p:cNvPr>
            <p:cNvCxnSpPr/>
            <p:nvPr/>
          </p:nvCxnSpPr>
          <p:spPr>
            <a:xfrm>
              <a:off x="3412794" y="4424360"/>
              <a:ext cx="0" cy="900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sysDash"/>
              <a:headEnd type="diamond"/>
              <a:tail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接點 12">
              <a:extLst>
                <a:ext uri="{FF2B5EF4-FFF2-40B4-BE49-F238E27FC236}">
                  <a16:creationId xmlns:a16="http://schemas.microsoft.com/office/drawing/2014/main" id="{1395A82D-8D23-4585-B819-B87697D84FE8}"/>
                </a:ext>
              </a:extLst>
            </p:cNvPr>
            <p:cNvCxnSpPr/>
            <p:nvPr/>
          </p:nvCxnSpPr>
          <p:spPr>
            <a:xfrm>
              <a:off x="4793919" y="4424360"/>
              <a:ext cx="0" cy="900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sysDash"/>
              <a:headEnd type="diamond"/>
              <a:tail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接點 13">
              <a:extLst>
                <a:ext uri="{FF2B5EF4-FFF2-40B4-BE49-F238E27FC236}">
                  <a16:creationId xmlns:a16="http://schemas.microsoft.com/office/drawing/2014/main" id="{BF90E53A-EA1D-4ADB-BCA0-A85C446D7AD8}"/>
                </a:ext>
              </a:extLst>
            </p:cNvPr>
            <p:cNvCxnSpPr/>
            <p:nvPr/>
          </p:nvCxnSpPr>
          <p:spPr>
            <a:xfrm>
              <a:off x="6342983" y="4424361"/>
              <a:ext cx="1" cy="900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sysDash"/>
              <a:headEnd type="diamond"/>
              <a:tailEnd type="diamon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id="{57EED081-40DD-45BC-AFB5-48C8B1ED43F5}"/>
              </a:ext>
            </a:extLst>
          </p:cNvPr>
          <p:cNvSpPr/>
          <p:nvPr/>
        </p:nvSpPr>
        <p:spPr>
          <a:xfrm>
            <a:off x="3111732" y="4164681"/>
            <a:ext cx="5453149" cy="229430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「藥品上市後行政變更案」</a:t>
            </a:r>
            <a:r>
              <a:rPr lang="zh-TW" altLang="en-US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採全面線上申請項目如下列：</a:t>
            </a:r>
          </a:p>
          <a:p>
            <a:pPr lvl="0"/>
            <a:r>
              <a:rPr lang="en-US" altLang="zh-TW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	藥品中、英文品名變更登記</a:t>
            </a:r>
          </a:p>
          <a:p>
            <a:pPr lvl="0"/>
            <a:r>
              <a:rPr lang="en-US" altLang="zh-TW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	藥品藥商名稱變更登記</a:t>
            </a:r>
            <a:r>
              <a:rPr lang="en-US" altLang="zh-TW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不涉及權利移轉者</a:t>
            </a:r>
            <a:r>
              <a:rPr lang="en-US" altLang="zh-TW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lvl="0"/>
            <a:r>
              <a:rPr lang="en-US" altLang="zh-TW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	藥品藥商名稱變更登記</a:t>
            </a:r>
            <a:r>
              <a:rPr lang="en-US" altLang="zh-TW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國外藥廠合併</a:t>
            </a:r>
            <a:r>
              <a:rPr lang="en-US" altLang="zh-TW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lvl="0"/>
            <a:r>
              <a:rPr lang="en-US" altLang="zh-TW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	藥品代理權移轉登記</a:t>
            </a:r>
          </a:p>
          <a:p>
            <a:pPr lvl="0"/>
            <a:r>
              <a:rPr lang="en-US" altLang="zh-TW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	藥品製造廠名稱變更登記</a:t>
            </a:r>
          </a:p>
          <a:p>
            <a:pPr lvl="0"/>
            <a:r>
              <a:rPr lang="en-US" altLang="zh-TW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r>
              <a:rPr lang="zh-TW" altLang="en-US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	藥品製造廠地址變更登記（門牌整編）</a:t>
            </a:r>
          </a:p>
          <a:p>
            <a:pPr lvl="0"/>
            <a:r>
              <a:rPr lang="en-US" altLang="zh-TW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r>
              <a:rPr lang="zh-TW" altLang="en-US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	藥品製造廠公司地址變更登記</a:t>
            </a:r>
          </a:p>
          <a:p>
            <a:pPr lvl="0"/>
            <a:r>
              <a:rPr lang="en-US" altLang="zh-TW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r>
              <a:rPr lang="zh-TW" altLang="en-US" sz="1600" dirty="0">
                <a:solidFill>
                  <a:srgbClr val="65656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	輸入藥品許可證遺失補發或污損換證</a:t>
            </a:r>
          </a:p>
        </p:txBody>
      </p:sp>
      <p:sp>
        <p:nvSpPr>
          <p:cNvPr id="16" name="文字方塊 15">
            <a:extLst>
              <a:ext uri="{FF2B5EF4-FFF2-40B4-BE49-F238E27FC236}">
                <a16:creationId xmlns:a16="http://schemas.microsoft.com/office/drawing/2014/main" id="{EFF84E44-A25B-4946-9374-B1DADB014FF1}"/>
              </a:ext>
            </a:extLst>
          </p:cNvPr>
          <p:cNvSpPr txBox="1"/>
          <p:nvPr/>
        </p:nvSpPr>
        <p:spPr>
          <a:xfrm>
            <a:off x="5979998" y="2213525"/>
            <a:ext cx="4671751" cy="132343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藥品臨床試驗類：</a:t>
            </a:r>
            <a:endParaRPr lang="en-US" altLang="zh-TW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於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109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日起，多國多中心臨床試驗之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「新案」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「變更案」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zh-TW" altLang="en-US" sz="16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「臨床試驗相關函詢案」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採全面線上申請。 （依據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109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26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FDA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藥字第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1091404728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號函</a:t>
            </a:r>
            <a:r>
              <a:rPr lang="en-US" altLang="zh-TW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64417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600" b="1" dirty="0" err="1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ExPRESS</a:t>
            </a:r>
            <a:r>
              <a:rPr lang="zh-TW" altLang="en-US" sz="36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kumimoji="1" lang="zh-TW" alt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送件取號申辦流程</a:t>
            </a:r>
          </a:p>
        </p:txBody>
      </p:sp>
      <p:grpSp>
        <p:nvGrpSpPr>
          <p:cNvPr id="33" name="群組 32"/>
          <p:cNvGrpSpPr/>
          <p:nvPr/>
        </p:nvGrpSpPr>
        <p:grpSpPr>
          <a:xfrm>
            <a:off x="2389408" y="954765"/>
            <a:ext cx="7450364" cy="5502250"/>
            <a:chOff x="1156350" y="954765"/>
            <a:chExt cx="7450364" cy="5502250"/>
          </a:xfrm>
        </p:grpSpPr>
        <p:grpSp>
          <p:nvGrpSpPr>
            <p:cNvPr id="9" name="群組 8"/>
            <p:cNvGrpSpPr/>
            <p:nvPr/>
          </p:nvGrpSpPr>
          <p:grpSpPr>
            <a:xfrm>
              <a:off x="1156350" y="954765"/>
              <a:ext cx="7450364" cy="5502250"/>
              <a:chOff x="0" y="-5492"/>
              <a:chExt cx="9144000" cy="6768371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0" y="1588590"/>
                <a:ext cx="9144000" cy="4624728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altLang="zh-TW" sz="1200" dirty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  <a:p>
                <a:r>
                  <a:rPr lang="zh-TW" altLang="en-US" sz="1400" b="1" dirty="0">
                    <a:solidFill>
                      <a:schemeClr val="tx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資</a:t>
                </a:r>
                <a:endParaRPr lang="en-US" altLang="zh-TW" sz="1400" b="1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  <a:p>
                <a:r>
                  <a:rPr lang="zh-TW" altLang="en-US" sz="1400" b="1" dirty="0">
                    <a:solidFill>
                      <a:schemeClr val="tx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料</a:t>
                </a:r>
                <a:endParaRPr lang="en-US" altLang="zh-TW" sz="1400" b="1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  <a:p>
                <a:r>
                  <a:rPr lang="zh-TW" altLang="en-US" sz="1400" b="1" dirty="0">
                    <a:solidFill>
                      <a:schemeClr val="tx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準</a:t>
                </a:r>
                <a:endParaRPr lang="en-US" altLang="zh-TW" sz="1400" b="1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  <a:p>
                <a:r>
                  <a:rPr lang="zh-TW" altLang="en-US" sz="1400" b="1" dirty="0">
                    <a:solidFill>
                      <a:schemeClr val="tx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備</a:t>
                </a:r>
                <a:endParaRPr lang="en-US" altLang="zh-TW" sz="1400" b="1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2411252" y="705508"/>
                <a:ext cx="2160240" cy="36991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登入</a:t>
                </a:r>
                <a:r>
                  <a:rPr lang="en-US" altLang="zh-TW" sz="1200" dirty="0" err="1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ExPRESS</a:t>
                </a:r>
                <a:endParaRPr lang="zh-TW" altLang="en-US" sz="12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4932040" y="1124744"/>
                <a:ext cx="1398269" cy="36991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選擇</a:t>
                </a:r>
                <a:r>
                  <a:rPr lang="en-US" altLang="zh-TW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eCTD</a:t>
                </a:r>
                <a:endParaRPr lang="zh-TW" altLang="en-US" sz="12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7382640" y="2929647"/>
                <a:ext cx="1475121" cy="36991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手動</a:t>
                </a:r>
                <a:r>
                  <a:rPr lang="en-US" altLang="zh-TW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eCTD</a:t>
                </a:r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取號</a:t>
                </a: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6561460" y="3501008"/>
                <a:ext cx="1284180" cy="473065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eCTD</a:t>
                </a:r>
              </a:p>
              <a:p>
                <a:pPr algn="ctr"/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完成打包</a:t>
                </a: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132806" y="4715273"/>
                <a:ext cx="2539272" cy="36991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手動按「預計取得公文文號」</a:t>
                </a:r>
                <a:endParaRPr lang="en-US" altLang="zh-TW" sz="12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1" name="直線單箭頭接點 30"/>
              <p:cNvCxnSpPr>
                <a:stCxn id="46" idx="2"/>
                <a:endCxn id="17" idx="0"/>
              </p:cNvCxnSpPr>
              <p:nvPr/>
            </p:nvCxnSpPr>
            <p:spPr>
              <a:xfrm>
                <a:off x="3491372" y="523220"/>
                <a:ext cx="0" cy="182288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肘形接點 34"/>
              <p:cNvCxnSpPr>
                <a:stCxn id="17" idx="3"/>
                <a:endCxn id="20" idx="0"/>
              </p:cNvCxnSpPr>
              <p:nvPr/>
            </p:nvCxnSpPr>
            <p:spPr>
              <a:xfrm>
                <a:off x="4571492" y="890464"/>
                <a:ext cx="1059683" cy="234280"/>
              </a:xfrm>
              <a:prstGeom prst="bentConnector2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單箭頭接點 35"/>
              <p:cNvCxnSpPr>
                <a:stCxn id="47" idx="1"/>
              </p:cNvCxnSpPr>
              <p:nvPr/>
            </p:nvCxnSpPr>
            <p:spPr>
              <a:xfrm flipH="1">
                <a:off x="4247964" y="256118"/>
                <a:ext cx="612068" cy="44939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單箭頭接點 36"/>
              <p:cNvCxnSpPr>
                <a:stCxn id="44" idx="3"/>
              </p:cNvCxnSpPr>
              <p:nvPr/>
            </p:nvCxnSpPr>
            <p:spPr>
              <a:xfrm>
                <a:off x="2339752" y="153893"/>
                <a:ext cx="467544" cy="53360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單箭頭接點 37"/>
              <p:cNvCxnSpPr/>
              <p:nvPr/>
            </p:nvCxnSpPr>
            <p:spPr>
              <a:xfrm>
                <a:off x="3491880" y="1075420"/>
                <a:ext cx="0" cy="615516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文字方塊 43"/>
              <p:cNvSpPr txBox="1"/>
              <p:nvPr/>
            </p:nvSpPr>
            <p:spPr>
              <a:xfrm>
                <a:off x="749042" y="4"/>
                <a:ext cx="1590709" cy="3785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TW" altLang="en-US" sz="1400" b="1" dirty="0">
                    <a:solidFill>
                      <a:srgbClr val="FF00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臨床試驗申請</a:t>
                </a:r>
              </a:p>
            </p:txBody>
          </p:sp>
          <p:sp>
            <p:nvSpPr>
              <p:cNvPr id="46" name="文字方塊 45"/>
              <p:cNvSpPr txBox="1"/>
              <p:nvPr/>
            </p:nvSpPr>
            <p:spPr>
              <a:xfrm>
                <a:off x="2807295" y="0"/>
                <a:ext cx="1368152" cy="643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TW" altLang="en-US" sz="1400" b="1" dirty="0">
                    <a:solidFill>
                      <a:srgbClr val="FFC0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查驗登記申請</a:t>
                </a:r>
                <a:r>
                  <a:rPr lang="en-US" altLang="zh-TW" sz="1400" b="1" dirty="0">
                    <a:solidFill>
                      <a:srgbClr val="FFC0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(</a:t>
                </a:r>
                <a:r>
                  <a:rPr lang="zh-TW" altLang="en-US" sz="1400" b="1" dirty="0">
                    <a:solidFill>
                      <a:srgbClr val="FFC0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非</a:t>
                </a:r>
                <a:r>
                  <a:rPr lang="en-US" altLang="zh-TW" sz="1400" b="1" dirty="0">
                    <a:solidFill>
                      <a:srgbClr val="FFC00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eCTD)</a:t>
                </a:r>
                <a:endParaRPr lang="zh-TW" altLang="en-US" sz="1400" b="1" dirty="0">
                  <a:solidFill>
                    <a:srgbClr val="FFC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文字方塊 46"/>
              <p:cNvSpPr txBox="1"/>
              <p:nvPr/>
            </p:nvSpPr>
            <p:spPr>
              <a:xfrm>
                <a:off x="4860032" y="-5492"/>
                <a:ext cx="1368152" cy="6436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TW" altLang="en-US" sz="1400" b="1" dirty="0">
                    <a:solidFill>
                      <a:srgbClr val="00B05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查驗登記申請</a:t>
                </a:r>
                <a:r>
                  <a:rPr lang="en-US" altLang="zh-TW" sz="1400" b="1" dirty="0">
                    <a:solidFill>
                      <a:srgbClr val="00B05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(eCTD)</a:t>
                </a:r>
                <a:endParaRPr lang="zh-TW" altLang="en-US" sz="1400" b="1" dirty="0">
                  <a:solidFill>
                    <a:srgbClr val="00B05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65" name="直線單箭頭接點 64"/>
              <p:cNvCxnSpPr/>
              <p:nvPr/>
            </p:nvCxnSpPr>
            <p:spPr>
              <a:xfrm>
                <a:off x="2843808" y="1066276"/>
                <a:ext cx="0" cy="62466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文字方塊 84"/>
              <p:cNvSpPr txBox="1"/>
              <p:nvPr/>
            </p:nvSpPr>
            <p:spPr>
              <a:xfrm>
                <a:off x="7092280" y="2348880"/>
                <a:ext cx="432048" cy="340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TW" altLang="en-US" sz="1200" b="1" dirty="0">
                    <a:solidFill>
                      <a:srgbClr val="00B05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是</a:t>
                </a:r>
              </a:p>
            </p:txBody>
          </p:sp>
          <p:sp>
            <p:nvSpPr>
              <p:cNvPr id="86" name="文字方塊 85"/>
              <p:cNvSpPr txBox="1"/>
              <p:nvPr/>
            </p:nvSpPr>
            <p:spPr>
              <a:xfrm>
                <a:off x="5761415" y="3212976"/>
                <a:ext cx="432048" cy="340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TW" altLang="en-US" sz="1200" b="1" dirty="0">
                    <a:solidFill>
                      <a:srgbClr val="00B050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否</a:t>
                </a:r>
              </a:p>
            </p:txBody>
          </p:sp>
          <p:cxnSp>
            <p:nvCxnSpPr>
              <p:cNvPr id="87" name="直線單箭頭接點 86"/>
              <p:cNvCxnSpPr>
                <a:endCxn id="23" idx="0"/>
              </p:cNvCxnSpPr>
              <p:nvPr/>
            </p:nvCxnSpPr>
            <p:spPr>
              <a:xfrm>
                <a:off x="3491880" y="2060848"/>
                <a:ext cx="0" cy="422179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線單箭頭接點 89"/>
              <p:cNvCxnSpPr/>
              <p:nvPr/>
            </p:nvCxnSpPr>
            <p:spPr>
              <a:xfrm>
                <a:off x="2843808" y="2037910"/>
                <a:ext cx="0" cy="445117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線單箭頭接點 111"/>
              <p:cNvCxnSpPr/>
              <p:nvPr/>
            </p:nvCxnSpPr>
            <p:spPr>
              <a:xfrm>
                <a:off x="3492000" y="2852936"/>
                <a:ext cx="8040" cy="484313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線單箭頭接點 112"/>
              <p:cNvCxnSpPr/>
              <p:nvPr/>
            </p:nvCxnSpPr>
            <p:spPr>
              <a:xfrm>
                <a:off x="2843808" y="2852939"/>
                <a:ext cx="0" cy="48431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線單箭頭接點 118"/>
              <p:cNvCxnSpPr/>
              <p:nvPr/>
            </p:nvCxnSpPr>
            <p:spPr>
              <a:xfrm>
                <a:off x="3492000" y="3716305"/>
                <a:ext cx="0" cy="317612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線單箭頭接點 119"/>
              <p:cNvCxnSpPr/>
              <p:nvPr/>
            </p:nvCxnSpPr>
            <p:spPr>
              <a:xfrm>
                <a:off x="2843808" y="3707162"/>
                <a:ext cx="0" cy="326756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直線單箭頭接點 120"/>
              <p:cNvCxnSpPr/>
              <p:nvPr/>
            </p:nvCxnSpPr>
            <p:spPr>
              <a:xfrm>
                <a:off x="4355976" y="3711733"/>
                <a:ext cx="0" cy="326756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線單箭頭接點 123"/>
              <p:cNvCxnSpPr/>
              <p:nvPr/>
            </p:nvCxnSpPr>
            <p:spPr>
              <a:xfrm>
                <a:off x="3492000" y="4393089"/>
                <a:ext cx="0" cy="317612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直線單箭頭接點 124"/>
              <p:cNvCxnSpPr/>
              <p:nvPr/>
            </p:nvCxnSpPr>
            <p:spPr>
              <a:xfrm>
                <a:off x="2843808" y="4383945"/>
                <a:ext cx="0" cy="326756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線單箭頭接點 125"/>
              <p:cNvCxnSpPr/>
              <p:nvPr/>
            </p:nvCxnSpPr>
            <p:spPr>
              <a:xfrm>
                <a:off x="4355976" y="4388518"/>
                <a:ext cx="0" cy="326756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線單箭頭接點 126"/>
              <p:cNvCxnSpPr/>
              <p:nvPr/>
            </p:nvCxnSpPr>
            <p:spPr>
              <a:xfrm>
                <a:off x="3492000" y="5113168"/>
                <a:ext cx="0" cy="600344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線單箭頭接點 127"/>
              <p:cNvCxnSpPr/>
              <p:nvPr/>
            </p:nvCxnSpPr>
            <p:spPr>
              <a:xfrm>
                <a:off x="4355976" y="5085185"/>
                <a:ext cx="0" cy="628328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肘形接點 132"/>
              <p:cNvCxnSpPr>
                <a:stCxn id="29" idx="1"/>
                <a:endCxn id="75" idx="0"/>
              </p:cNvCxnSpPr>
              <p:nvPr/>
            </p:nvCxnSpPr>
            <p:spPr>
              <a:xfrm rot="10800000" flipV="1">
                <a:off x="1635337" y="4900228"/>
                <a:ext cx="497468" cy="341234"/>
              </a:xfrm>
              <a:prstGeom prst="bentConnector2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弧形接點 162"/>
              <p:cNvCxnSpPr>
                <a:stCxn id="24" idx="1"/>
                <a:endCxn id="28" idx="1"/>
              </p:cNvCxnSpPr>
              <p:nvPr/>
            </p:nvCxnSpPr>
            <p:spPr>
              <a:xfrm rot="10800000" flipV="1">
                <a:off x="2412000" y="3522205"/>
                <a:ext cx="12700" cy="686796"/>
              </a:xfrm>
              <a:prstGeom prst="curvedConnector3">
                <a:avLst>
                  <a:gd name="adj1" fmla="val 180000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弧形接點 169"/>
              <p:cNvCxnSpPr>
                <a:stCxn id="29" idx="3"/>
                <a:endCxn id="30" idx="3"/>
              </p:cNvCxnSpPr>
              <p:nvPr/>
            </p:nvCxnSpPr>
            <p:spPr>
              <a:xfrm flipH="1">
                <a:off x="4572239" y="4900230"/>
                <a:ext cx="99838" cy="1007384"/>
              </a:xfrm>
              <a:prstGeom prst="curvedConnector3">
                <a:avLst>
                  <a:gd name="adj1" fmla="val -281022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7" name="文字方塊 176"/>
              <p:cNvSpPr txBox="1"/>
              <p:nvPr/>
            </p:nvSpPr>
            <p:spPr>
              <a:xfrm>
                <a:off x="1331644" y="3686485"/>
                <a:ext cx="919520" cy="49217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14</a:t>
                </a:r>
                <a:r>
                  <a:rPr lang="zh-TW" altLang="en-US" sz="20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天</a:t>
                </a:r>
              </a:p>
            </p:txBody>
          </p:sp>
          <p:sp>
            <p:nvSpPr>
              <p:cNvPr id="178" name="文字方塊 177"/>
              <p:cNvSpPr txBox="1"/>
              <p:nvPr/>
            </p:nvSpPr>
            <p:spPr>
              <a:xfrm>
                <a:off x="4403609" y="5137447"/>
                <a:ext cx="945292" cy="45431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TW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30</a:t>
                </a:r>
                <a:r>
                  <a:rPr lang="zh-TW" altLang="en-US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天</a:t>
                </a:r>
              </a:p>
            </p:txBody>
          </p:sp>
          <p:sp>
            <p:nvSpPr>
              <p:cNvPr id="179" name="矩形 178"/>
              <p:cNvSpPr/>
              <p:nvPr/>
            </p:nvSpPr>
            <p:spPr>
              <a:xfrm>
                <a:off x="2412000" y="6371456"/>
                <a:ext cx="2160240" cy="36991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正式立案</a:t>
                </a:r>
                <a:endParaRPr lang="en-US" altLang="zh-TW" sz="12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80" name="直線單箭頭接點 179"/>
              <p:cNvCxnSpPr/>
              <p:nvPr/>
            </p:nvCxnSpPr>
            <p:spPr>
              <a:xfrm>
                <a:off x="3492000" y="6092568"/>
                <a:ext cx="0" cy="317612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直線單箭頭接點 180"/>
              <p:cNvCxnSpPr/>
              <p:nvPr/>
            </p:nvCxnSpPr>
            <p:spPr>
              <a:xfrm>
                <a:off x="2843808" y="6083424"/>
                <a:ext cx="0" cy="326756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直線單箭頭接點 181"/>
              <p:cNvCxnSpPr/>
              <p:nvPr/>
            </p:nvCxnSpPr>
            <p:spPr>
              <a:xfrm>
                <a:off x="4355976" y="6087997"/>
                <a:ext cx="0" cy="326756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弧形接點 182"/>
              <p:cNvCxnSpPr>
                <a:stCxn id="22" idx="3"/>
                <a:endCxn id="30" idx="3"/>
              </p:cNvCxnSpPr>
              <p:nvPr/>
            </p:nvCxnSpPr>
            <p:spPr>
              <a:xfrm flipH="1">
                <a:off x="4572240" y="3114603"/>
                <a:ext cx="4285520" cy="2793009"/>
              </a:xfrm>
              <a:prstGeom prst="curvedConnector3">
                <a:avLst>
                  <a:gd name="adj1" fmla="val -5334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7" name="文字方塊 186"/>
              <p:cNvSpPr txBox="1"/>
              <p:nvPr/>
            </p:nvSpPr>
            <p:spPr>
              <a:xfrm>
                <a:off x="8082456" y="4849415"/>
                <a:ext cx="944427" cy="492179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20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60</a:t>
                </a:r>
                <a:r>
                  <a:rPr lang="zh-TW" altLang="en-US" sz="20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天</a:t>
                </a:r>
              </a:p>
            </p:txBody>
          </p:sp>
          <p:cxnSp>
            <p:nvCxnSpPr>
              <p:cNvPr id="220" name="直線單箭頭接點 219"/>
              <p:cNvCxnSpPr/>
              <p:nvPr/>
            </p:nvCxnSpPr>
            <p:spPr>
              <a:xfrm flipH="1">
                <a:off x="4355976" y="2060848"/>
                <a:ext cx="0" cy="422179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直線單箭頭接點 222"/>
              <p:cNvCxnSpPr/>
              <p:nvPr/>
            </p:nvCxnSpPr>
            <p:spPr>
              <a:xfrm>
                <a:off x="4355976" y="2853151"/>
                <a:ext cx="0" cy="484101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矩形 74"/>
              <p:cNvSpPr/>
              <p:nvPr/>
            </p:nvSpPr>
            <p:spPr>
              <a:xfrm>
                <a:off x="847104" y="5241463"/>
                <a:ext cx="1576465" cy="36991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貨品進口同意書</a:t>
                </a:r>
                <a:endParaRPr lang="en-US" altLang="zh-TW" sz="12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流程圖: 決策 26"/>
              <p:cNvSpPr/>
              <p:nvPr/>
            </p:nvSpPr>
            <p:spPr>
              <a:xfrm>
                <a:off x="5436096" y="2334305"/>
                <a:ext cx="1718011" cy="662647"/>
              </a:xfrm>
              <a:prstGeom prst="flowChartDecision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</a:rPr>
                  <a:t>是否為新案</a:t>
                </a:r>
              </a:p>
            </p:txBody>
          </p:sp>
          <p:cxnSp>
            <p:nvCxnSpPr>
              <p:cNvPr id="83" name="肘形接點 82"/>
              <p:cNvCxnSpPr>
                <a:stCxn id="27" idx="2"/>
                <a:endCxn id="26" idx="1"/>
              </p:cNvCxnSpPr>
              <p:nvPr/>
            </p:nvCxnSpPr>
            <p:spPr>
              <a:xfrm rot="16200000" flipH="1">
                <a:off x="6057987" y="3234067"/>
                <a:ext cx="740589" cy="266358"/>
              </a:xfrm>
              <a:prstGeom prst="bentConnector2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肘形接點 88"/>
              <p:cNvCxnSpPr>
                <a:stCxn id="27" idx="3"/>
                <a:endCxn id="22" idx="0"/>
              </p:cNvCxnSpPr>
              <p:nvPr/>
            </p:nvCxnSpPr>
            <p:spPr>
              <a:xfrm>
                <a:off x="7154107" y="2665629"/>
                <a:ext cx="999955" cy="264018"/>
              </a:xfrm>
              <a:prstGeom prst="bentConnector2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肘形接點 91"/>
              <p:cNvCxnSpPr>
                <a:stCxn id="22" idx="2"/>
                <a:endCxn id="26" idx="3"/>
              </p:cNvCxnSpPr>
              <p:nvPr/>
            </p:nvCxnSpPr>
            <p:spPr>
              <a:xfrm rot="5400000">
                <a:off x="7780860" y="3364339"/>
                <a:ext cx="437982" cy="308422"/>
              </a:xfrm>
              <a:prstGeom prst="bentConnector2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矩形 27"/>
              <p:cNvSpPr/>
              <p:nvPr/>
            </p:nvSpPr>
            <p:spPr>
              <a:xfrm>
                <a:off x="2412000" y="4024045"/>
                <a:ext cx="2160240" cy="36991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確認繳費</a:t>
                </a:r>
                <a:endParaRPr lang="en-US" altLang="zh-TW" sz="12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2412000" y="3337249"/>
                <a:ext cx="2160240" cy="36991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手動取得繳費帳號</a:t>
                </a:r>
                <a:endParaRPr lang="en-US" altLang="zh-TW" sz="12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547664" y="1690936"/>
                <a:ext cx="2160240" cy="36991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登打必填資料</a:t>
                </a:r>
              </a:p>
            </p:txBody>
          </p:sp>
          <p:cxnSp>
            <p:nvCxnSpPr>
              <p:cNvPr id="118" name="肘形接點 117"/>
              <p:cNvCxnSpPr>
                <a:stCxn id="75" idx="2"/>
                <a:endCxn id="30" idx="1"/>
              </p:cNvCxnSpPr>
              <p:nvPr/>
            </p:nvCxnSpPr>
            <p:spPr>
              <a:xfrm rot="16200000" flipH="1">
                <a:off x="1875550" y="5371164"/>
                <a:ext cx="296237" cy="776662"/>
              </a:xfrm>
              <a:prstGeom prst="bentConnector2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矩形 166"/>
              <p:cNvSpPr/>
              <p:nvPr/>
            </p:nvSpPr>
            <p:spPr>
              <a:xfrm>
                <a:off x="4211960" y="1690936"/>
                <a:ext cx="2160240" cy="36991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登打必填資料</a:t>
                </a:r>
              </a:p>
            </p:txBody>
          </p:sp>
          <p:cxnSp>
            <p:nvCxnSpPr>
              <p:cNvPr id="169" name="直線單箭頭接點 168"/>
              <p:cNvCxnSpPr>
                <a:stCxn id="20" idx="2"/>
              </p:cNvCxnSpPr>
              <p:nvPr/>
            </p:nvCxnSpPr>
            <p:spPr>
              <a:xfrm>
                <a:off x="5631175" y="1494656"/>
                <a:ext cx="0" cy="206152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" name="直線單箭頭接點 2"/>
              <p:cNvCxnSpPr>
                <a:stCxn id="23" idx="3"/>
                <a:endCxn id="27" idx="1"/>
              </p:cNvCxnSpPr>
              <p:nvPr/>
            </p:nvCxnSpPr>
            <p:spPr>
              <a:xfrm flipV="1">
                <a:off x="4572000" y="2665629"/>
                <a:ext cx="864096" cy="2354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矩形 22"/>
              <p:cNvSpPr/>
              <p:nvPr/>
            </p:nvSpPr>
            <p:spPr>
              <a:xfrm>
                <a:off x="2411760" y="2483027"/>
                <a:ext cx="2160240" cy="369911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手動取得</a:t>
                </a:r>
                <a:r>
                  <a:rPr lang="en-US" altLang="zh-TW" sz="1200" dirty="0" err="1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ExPRESS</a:t>
                </a:r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編號</a:t>
                </a:r>
                <a:endParaRPr lang="en-US" altLang="zh-TW" sz="12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" name="直線單箭頭接點 7"/>
              <p:cNvCxnSpPr>
                <a:stCxn id="26" idx="2"/>
                <a:endCxn id="88" idx="0"/>
              </p:cNvCxnSpPr>
              <p:nvPr/>
            </p:nvCxnSpPr>
            <p:spPr>
              <a:xfrm>
                <a:off x="7203550" y="3974073"/>
                <a:ext cx="12732" cy="195474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單箭頭接點 9"/>
              <p:cNvCxnSpPr>
                <a:stCxn id="179" idx="3"/>
              </p:cNvCxnSpPr>
              <p:nvPr/>
            </p:nvCxnSpPr>
            <p:spPr>
              <a:xfrm>
                <a:off x="4572240" y="6556412"/>
                <a:ext cx="682552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矩形 69"/>
              <p:cNvSpPr/>
              <p:nvPr/>
            </p:nvSpPr>
            <p:spPr>
              <a:xfrm>
                <a:off x="5254792" y="6336000"/>
                <a:ext cx="1407396" cy="42687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TW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TFDA</a:t>
                </a:r>
              </a:p>
              <a:p>
                <a:pPr algn="ctr"/>
                <a:r>
                  <a:rPr lang="en-US" altLang="zh-TW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eCTD</a:t>
                </a:r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驗證</a:t>
                </a:r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6481496" y="4169547"/>
                <a:ext cx="1469572" cy="48358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內部</a:t>
                </a:r>
                <a:r>
                  <a:rPr lang="en-US" altLang="zh-TW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(</a:t>
                </a:r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廠商</a:t>
                </a:r>
                <a:r>
                  <a:rPr lang="en-US" altLang="zh-TW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)</a:t>
                </a:r>
              </a:p>
              <a:p>
                <a:pPr algn="ctr"/>
                <a:r>
                  <a:rPr lang="en-US" altLang="zh-TW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eCTD</a:t>
                </a:r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驗證</a:t>
                </a:r>
                <a:endParaRPr lang="en-US" altLang="zh-TW" sz="12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文字方塊 44"/>
              <p:cNvSpPr txBox="1"/>
              <p:nvPr/>
            </p:nvSpPr>
            <p:spPr>
              <a:xfrm>
                <a:off x="7478144" y="5741314"/>
                <a:ext cx="1548739" cy="5678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TW" altLang="en-US" sz="1200" b="1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實體光碟郵寄</a:t>
                </a:r>
                <a:endParaRPr lang="en-US" altLang="zh-TW" sz="12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  <a:p>
                <a:r>
                  <a:rPr lang="zh-TW" altLang="en-US" sz="1200" b="1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至食藥署藥品組</a:t>
                </a: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2412000" y="5722656"/>
                <a:ext cx="2160240" cy="36991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200" dirty="0">
                    <a:latin typeface="微軟正黑體" panose="020B0604030504040204" pitchFamily="34" charset="-120"/>
                    <a:ea typeface="微軟正黑體" panose="020B0604030504040204" pitchFamily="34" charset="-120"/>
                    <a:cs typeface="Times New Roman" panose="02020603050405020304" pitchFamily="18" charset="0"/>
                  </a:rPr>
                  <a:t>提出申請</a:t>
                </a:r>
                <a:endParaRPr lang="en-US" altLang="zh-TW" sz="1200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6" name="流程圖: 決策 75"/>
            <p:cNvSpPr/>
            <p:nvPr/>
          </p:nvSpPr>
          <p:spPr>
            <a:xfrm>
              <a:off x="6336350" y="5222670"/>
              <a:ext cx="1399804" cy="538689"/>
            </a:xfrm>
            <a:prstGeom prst="flowChartDecision">
              <a:avLst/>
            </a:prstGeom>
            <a:solidFill>
              <a:srgbClr val="00B0F0"/>
            </a:solidFill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1200" dirty="0"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選擇送件方式</a:t>
              </a:r>
            </a:p>
          </p:txBody>
        </p:sp>
        <p:cxnSp>
          <p:nvCxnSpPr>
            <p:cNvPr id="77" name="直線單箭頭接點 76"/>
            <p:cNvCxnSpPr>
              <a:stCxn id="88" idx="2"/>
              <a:endCxn id="76" idx="0"/>
            </p:cNvCxnSpPr>
            <p:nvPr/>
          </p:nvCxnSpPr>
          <p:spPr>
            <a:xfrm>
              <a:off x="7036044" y="4741930"/>
              <a:ext cx="208" cy="48074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線單箭頭接點 80"/>
            <p:cNvCxnSpPr>
              <a:stCxn id="76" idx="1"/>
            </p:cNvCxnSpPr>
            <p:nvPr/>
          </p:nvCxnSpPr>
          <p:spPr>
            <a:xfrm flipH="1">
              <a:off x="4721993" y="5492015"/>
              <a:ext cx="1614357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文字方塊 83"/>
            <p:cNvSpPr txBox="1"/>
            <p:nvPr/>
          </p:nvSpPr>
          <p:spPr>
            <a:xfrm>
              <a:off x="5651934" y="4940670"/>
              <a:ext cx="8146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200" b="1" dirty="0" err="1"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ExPRESS</a:t>
              </a:r>
              <a:endParaRPr lang="en-US" altLang="zh-TW" sz="1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endParaRPr>
            </a:p>
            <a:p>
              <a:r>
                <a:rPr lang="zh-TW" altLang="en-US" sz="12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Times New Roman" panose="02020603050405020304" pitchFamily="18" charset="0"/>
                </a:rPr>
                <a:t>直接上傳</a:t>
              </a:r>
            </a:p>
          </p:txBody>
        </p:sp>
        <p:cxnSp>
          <p:nvCxnSpPr>
            <p:cNvPr id="32" name="肘形接點 31"/>
            <p:cNvCxnSpPr>
              <a:stCxn id="76" idx="2"/>
            </p:cNvCxnSpPr>
            <p:nvPr/>
          </p:nvCxnSpPr>
          <p:spPr>
            <a:xfrm rot="5400000">
              <a:off x="5764305" y="4738310"/>
              <a:ext cx="248898" cy="2294996"/>
            </a:xfrm>
            <a:prstGeom prst="bentConnector2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35140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E28A90D-8CE9-4930-BD21-7C052CBCE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600" b="1" dirty="0" err="1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ExPRESS</a:t>
            </a:r>
            <a:r>
              <a:rPr lang="zh-TW" altLang="en-US" sz="3600" b="1" dirty="0">
                <a:solidFill>
                  <a:srgbClr val="656565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變更項目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DE1D13FF-7DC2-46F5-B4A3-0E2C8384E2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8949" y="1084263"/>
            <a:ext cx="11063835" cy="576062"/>
          </a:xfrm>
        </p:spPr>
        <p:txBody>
          <a:bodyPr/>
          <a:lstStyle/>
          <a:p>
            <a:r>
              <a:rPr kumimoji="1" lang="en-US" altLang="zh-TW" sz="2800" b="1" dirty="0">
                <a:solidFill>
                  <a:schemeClr val="tx1"/>
                </a:solidFill>
              </a:rPr>
              <a:t>&lt;5</a:t>
            </a:r>
            <a:r>
              <a:rPr kumimoji="1" lang="zh-TW" altLang="en-US" sz="2800" b="1" dirty="0">
                <a:solidFill>
                  <a:schemeClr val="tx1"/>
                </a:solidFill>
              </a:rPr>
              <a:t>月</a:t>
            </a:r>
            <a:r>
              <a:rPr kumimoji="1" lang="en-US" altLang="zh-TW" sz="2800" b="1" dirty="0">
                <a:solidFill>
                  <a:schemeClr val="tx1"/>
                </a:solidFill>
              </a:rPr>
              <a:t>8</a:t>
            </a:r>
            <a:r>
              <a:rPr kumimoji="1" lang="zh-TW" altLang="en-US" sz="2800" b="1" dirty="0">
                <a:solidFill>
                  <a:schemeClr val="tx1"/>
                </a:solidFill>
              </a:rPr>
              <a:t>日</a:t>
            </a:r>
            <a:r>
              <a:rPr kumimoji="1" lang="en-US" altLang="zh-TW" sz="2800" b="1" dirty="0">
                <a:solidFill>
                  <a:schemeClr val="tx1"/>
                </a:solidFill>
              </a:rPr>
              <a:t>(</a:t>
            </a:r>
            <a:r>
              <a:rPr kumimoji="1" lang="zh-TW" altLang="en-US" sz="2800" b="1" dirty="0">
                <a:solidFill>
                  <a:schemeClr val="tx1"/>
                </a:solidFill>
              </a:rPr>
              <a:t>五</a:t>
            </a:r>
            <a:r>
              <a:rPr kumimoji="1" lang="en-US" altLang="zh-TW" sz="2800" b="1" dirty="0">
                <a:solidFill>
                  <a:schemeClr val="tx1"/>
                </a:solidFill>
              </a:rPr>
              <a:t>)</a:t>
            </a:r>
            <a:r>
              <a:rPr kumimoji="1" lang="zh-TW" altLang="en-US" sz="2800" b="1" dirty="0">
                <a:solidFill>
                  <a:schemeClr val="tx1"/>
                </a:solidFill>
              </a:rPr>
              <a:t>下午</a:t>
            </a:r>
            <a:r>
              <a:rPr kumimoji="1" lang="en-US" altLang="zh-TW" sz="2800" b="1" dirty="0">
                <a:solidFill>
                  <a:schemeClr val="tx1"/>
                </a:solidFill>
              </a:rPr>
              <a:t>5</a:t>
            </a:r>
            <a:r>
              <a:rPr kumimoji="1" lang="zh-TW" altLang="en-US" sz="2800" b="1" dirty="0">
                <a:solidFill>
                  <a:schemeClr val="tx1"/>
                </a:solidFill>
              </a:rPr>
              <a:t>點之後進行版本更新</a:t>
            </a:r>
            <a:r>
              <a:rPr kumimoji="1" lang="en-US" altLang="zh-TW" sz="2800" b="1" dirty="0">
                <a:solidFill>
                  <a:schemeClr val="tx1"/>
                </a:solidFill>
              </a:rPr>
              <a:t>&gt;</a:t>
            </a:r>
            <a:endParaRPr lang="zh-TW" altLang="en-US" sz="2800" b="1" dirty="0">
              <a:solidFill>
                <a:schemeClr val="tx1"/>
              </a:solidFill>
            </a:endParaRPr>
          </a:p>
        </p:txBody>
      </p:sp>
      <p:sp>
        <p:nvSpPr>
          <p:cNvPr id="5" name="文字版面配置區 3">
            <a:extLst>
              <a:ext uri="{FF2B5EF4-FFF2-40B4-BE49-F238E27FC236}">
                <a16:creationId xmlns:a16="http://schemas.microsoft.com/office/drawing/2014/main" id="{36E47B82-F62E-4EBF-AEF5-918B1A93590F}"/>
              </a:ext>
            </a:extLst>
          </p:cNvPr>
          <p:cNvSpPr txBox="1">
            <a:spLocks/>
          </p:cNvSpPr>
          <p:nvPr/>
        </p:nvSpPr>
        <p:spPr>
          <a:xfrm>
            <a:off x="558802" y="1677880"/>
            <a:ext cx="11063817" cy="466965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</a:pP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調整帳號申請、登入流程</a:t>
            </a:r>
            <a:endParaRPr lang="en-US" altLang="zh-TW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57229" lvl="1" indent="-457189">
              <a:buFont typeface="Wingdings" panose="05000000000000000000" pitchFamily="2" charset="2"/>
              <a:buChar char="Ø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使用</a:t>
            </a:r>
            <a:r>
              <a:rPr lang="zh-TW" altLang="en-US" sz="2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自然人憑證登入</a:t>
            </a:r>
            <a:endParaRPr lang="en-US" altLang="zh-TW" sz="24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buFont typeface="+mj-lt"/>
              <a:buAutoNum type="arabicPeriod"/>
            </a:pP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藥品查驗登記類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補件流程</a:t>
            </a:r>
            <a:r>
              <a:rPr lang="en-US" altLang="zh-TW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調整</a:t>
            </a:r>
            <a:endParaRPr lang="en-US" altLang="zh-TW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補件公文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【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新增</a:t>
            </a:r>
            <a:r>
              <a:rPr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主旨、說明段輸入欄位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】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zh-TW" altLang="en-US" sz="2400" b="1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免紙本列印及用公司章</a:t>
            </a:r>
            <a:endParaRPr lang="en-US" altLang="zh-TW" sz="2400" b="1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buFont typeface="+mj-lt"/>
              <a:buAutoNum type="arabicPeriod"/>
            </a:pP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新增平台公佈欄</a:t>
            </a:r>
            <a:endParaRPr lang="en-US" altLang="zh-TW" sz="28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857229" lvl="1" indent="-457189">
              <a:buFont typeface="Wingdings" panose="05000000000000000000" pitchFamily="2" charset="2"/>
              <a:buChar char="Ø"/>
            </a:pP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公布平台最新資訊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業者說明會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平台營運異動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新版上線等訊息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 marL="514340" indent="-514350">
              <a:buFont typeface="+mj-lt"/>
              <a:buAutoNum type="arabicPeriod"/>
            </a:pP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送件新增「政府機關憑證」、「醫事機構憑證」選項</a:t>
            </a:r>
          </a:p>
        </p:txBody>
      </p:sp>
    </p:spTree>
    <p:extLst>
      <p:ext uri="{BB962C8B-B14F-4D97-AF65-F5344CB8AC3E}">
        <p14:creationId xmlns:p14="http://schemas.microsoft.com/office/powerpoint/2010/main" val="4192519229"/>
      </p:ext>
    </p:extLst>
  </p:cSld>
  <p:clrMapOvr>
    <a:masterClrMapping/>
  </p:clrMapOvr>
</p:sld>
</file>

<file path=ppt/theme/theme1.xml><?xml version="1.0" encoding="utf-8"?>
<a:theme xmlns:a="http://schemas.openxmlformats.org/drawingml/2006/main" name="食品藥物管理署 ">
  <a:themeElements>
    <a:clrScheme name="自定义 11">
      <a:dk1>
        <a:srgbClr val="656565"/>
      </a:dk1>
      <a:lt1>
        <a:sysClr val="window" lastClr="FFFFFF"/>
      </a:lt1>
      <a:dk2>
        <a:srgbClr val="FFFFFF"/>
      </a:dk2>
      <a:lt2>
        <a:srgbClr val="FFFFFF"/>
      </a:lt2>
      <a:accent1>
        <a:srgbClr val="F1772B"/>
      </a:accent1>
      <a:accent2>
        <a:srgbClr val="31AF9E"/>
      </a:accent2>
      <a:accent3>
        <a:srgbClr val="A8CE6E"/>
      </a:accent3>
      <a:accent4>
        <a:srgbClr val="FFD617"/>
      </a:accent4>
      <a:accent5>
        <a:srgbClr val="FFFFFF"/>
      </a:accent5>
      <a:accent6>
        <a:srgbClr val="FFFFFF"/>
      </a:accent6>
      <a:hlink>
        <a:srgbClr val="31AF9E"/>
      </a:hlink>
      <a:folHlink>
        <a:srgbClr val="8D8D8D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4083</TotalTime>
  <Words>3345</Words>
  <Application>Microsoft Office PowerPoint</Application>
  <PresentationFormat>寬螢幕</PresentationFormat>
  <Paragraphs>404</Paragraphs>
  <Slides>40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40</vt:i4>
      </vt:variant>
    </vt:vector>
  </HeadingPairs>
  <TitlesOfParts>
    <vt:vector size="50" baseType="lpstr">
      <vt:lpstr>Imago</vt:lpstr>
      <vt:lpstr>宋体</vt:lpstr>
      <vt:lpstr>微軟正黑體</vt:lpstr>
      <vt:lpstr>新細明體</vt:lpstr>
      <vt:lpstr>標楷體</vt:lpstr>
      <vt:lpstr>Arial</vt:lpstr>
      <vt:lpstr>Calibri</vt:lpstr>
      <vt:lpstr>Times New Roman</vt:lpstr>
      <vt:lpstr>Wingdings</vt:lpstr>
      <vt:lpstr>食品藥物管理署 </vt:lpstr>
      <vt:lpstr>ExPRESS 業者說明會</vt:lpstr>
      <vt:lpstr>報告大綱</vt:lpstr>
      <vt:lpstr>ExPRESS 建置緣由</vt:lpstr>
      <vt:lpstr>電子送件演進</vt:lpstr>
      <vt:lpstr>ExPRESS 歷年規劃</vt:lpstr>
      <vt:lpstr>ExPRESS 歷年規劃</vt:lpstr>
      <vt:lpstr>ExPRESS 期程規劃</vt:lpstr>
      <vt:lpstr>ExPRESS 送件取號申辦流程</vt:lpstr>
      <vt:lpstr>ExPRESS 變更項目</vt:lpstr>
      <vt:lpstr>ExPRESS 未來期程規劃</vt:lpstr>
      <vt:lpstr>重要通知</vt:lpstr>
      <vt:lpstr>重要通知</vt:lpstr>
      <vt:lpstr>常見Q&amp;A</vt:lpstr>
      <vt:lpstr>常見Q&amp;A-使用自然人憑證(1)</vt:lpstr>
      <vt:lpstr>常見Q&amp;A-使用自然人憑證(2)</vt:lpstr>
      <vt:lpstr>常見Q&amp;A-使用自然人憑證(3)</vt:lpstr>
      <vt:lpstr>常見Q&amp;A-代理人設定</vt:lpstr>
      <vt:lpstr>常見Q&amp;A-離職人員之帳號設定</vt:lpstr>
      <vt:lpstr>常見Q&amp;A-個人資訊遮蔽</vt:lpstr>
      <vt:lpstr>常見Q&amp;A-申請案件流程</vt:lpstr>
      <vt:lpstr>常見Q&amp;A-申請案件流程</vt:lpstr>
      <vt:lpstr>常見Q&amp;A-申請案件流程</vt:lpstr>
      <vt:lpstr>常見Q&amp;A-申請案件流程</vt:lpstr>
      <vt:lpstr>常見Q&amp;A-申請案件流程</vt:lpstr>
      <vt:lpstr>業者使用EXPRESS送件及本署發文流程</vt:lpstr>
      <vt:lpstr>業者使用EXPRESS送件及本署發文流程</vt:lpstr>
      <vt:lpstr>常見Q&amp;A-申請案件流程</vt:lpstr>
      <vt:lpstr>常見Q&amp;A-申請案件流程</vt:lpstr>
      <vt:lpstr>常見Q&amp;A-申請案件流程</vt:lpstr>
      <vt:lpstr>常見Q&amp;A-申請案件流程</vt:lpstr>
      <vt:lpstr>常見Q&amp;A-線上繳費</vt:lpstr>
      <vt:lpstr>常見Q&amp;A-線上繳費</vt:lpstr>
      <vt:lpstr>常見Q&amp;A-線上繳費</vt:lpstr>
      <vt:lpstr>常見Q&amp;A-線上繳費</vt:lpstr>
      <vt:lpstr>常見Q&amp;A-線上繳費</vt:lpstr>
      <vt:lpstr>常見Q&amp;A-線上繳費</vt:lpstr>
      <vt:lpstr>常見Q&amp;A-線上繳費</vt:lpstr>
      <vt:lpstr>常見Q&amp;A-線上繳費</vt:lpstr>
      <vt:lpstr>常見Q&amp;A-線上繳費</vt:lpstr>
      <vt:lpstr>謝謝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Mia</dc:creator>
  <cp:lastModifiedBy>Vicky Chen 2[陳曉琪]</cp:lastModifiedBy>
  <cp:revision>141</cp:revision>
  <cp:lastPrinted>2020-01-15T07:17:41Z</cp:lastPrinted>
  <dcterms:created xsi:type="dcterms:W3CDTF">2016-10-26T13:11:35Z</dcterms:created>
  <dcterms:modified xsi:type="dcterms:W3CDTF">2021-06-01T02:05:08Z</dcterms:modified>
</cp:coreProperties>
</file>