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51" r:id="rId1"/>
    <p:sldMasterId id="2147483653" r:id="rId2"/>
    <p:sldMasterId id="2147483677" r:id="rId3"/>
    <p:sldMasterId id="2147483694" r:id="rId4"/>
  </p:sldMasterIdLst>
  <p:notesMasterIdLst>
    <p:notesMasterId r:id="rId134"/>
  </p:notesMasterIdLst>
  <p:sldIdLst>
    <p:sldId id="816" r:id="rId5"/>
    <p:sldId id="256" r:id="rId6"/>
    <p:sldId id="1012" r:id="rId7"/>
    <p:sldId id="842" r:id="rId8"/>
    <p:sldId id="818" r:id="rId9"/>
    <p:sldId id="1027" r:id="rId10"/>
    <p:sldId id="1028" r:id="rId11"/>
    <p:sldId id="526" r:id="rId12"/>
    <p:sldId id="527" r:id="rId13"/>
    <p:sldId id="528" r:id="rId14"/>
    <p:sldId id="529" r:id="rId15"/>
    <p:sldId id="530" r:id="rId16"/>
    <p:sldId id="553" r:id="rId17"/>
    <p:sldId id="545" r:id="rId18"/>
    <p:sldId id="555" r:id="rId19"/>
    <p:sldId id="554" r:id="rId20"/>
    <p:sldId id="548" r:id="rId21"/>
    <p:sldId id="533" r:id="rId22"/>
    <p:sldId id="534" r:id="rId23"/>
    <p:sldId id="1145" r:id="rId24"/>
    <p:sldId id="819" r:id="rId25"/>
    <p:sldId id="550" r:id="rId26"/>
    <p:sldId id="556" r:id="rId27"/>
    <p:sldId id="552" r:id="rId28"/>
    <p:sldId id="840" r:id="rId29"/>
    <p:sldId id="830" r:id="rId30"/>
    <p:sldId id="820" r:id="rId31"/>
    <p:sldId id="1069" r:id="rId32"/>
    <p:sldId id="1070" r:id="rId33"/>
    <p:sldId id="1071" r:id="rId34"/>
    <p:sldId id="1072" r:id="rId35"/>
    <p:sldId id="1142" r:id="rId36"/>
    <p:sldId id="1143" r:id="rId37"/>
    <p:sldId id="1144" r:id="rId38"/>
    <p:sldId id="1073" r:id="rId39"/>
    <p:sldId id="1074" r:id="rId40"/>
    <p:sldId id="1075" r:id="rId41"/>
    <p:sldId id="1076" r:id="rId42"/>
    <p:sldId id="1077" r:id="rId43"/>
    <p:sldId id="1078" r:id="rId44"/>
    <p:sldId id="1079" r:id="rId45"/>
    <p:sldId id="1080" r:id="rId46"/>
    <p:sldId id="1081" r:id="rId47"/>
    <p:sldId id="1082" r:id="rId48"/>
    <p:sldId id="1083" r:id="rId49"/>
    <p:sldId id="1084" r:id="rId50"/>
    <p:sldId id="1085" r:id="rId51"/>
    <p:sldId id="1086" r:id="rId52"/>
    <p:sldId id="1087" r:id="rId53"/>
    <p:sldId id="1088" r:id="rId54"/>
    <p:sldId id="1089" r:id="rId55"/>
    <p:sldId id="1090" r:id="rId56"/>
    <p:sldId id="1091" r:id="rId57"/>
    <p:sldId id="1092" r:id="rId58"/>
    <p:sldId id="1093" r:id="rId59"/>
    <p:sldId id="1094" r:id="rId60"/>
    <p:sldId id="1095" r:id="rId61"/>
    <p:sldId id="1096" r:id="rId62"/>
    <p:sldId id="1097" r:id="rId63"/>
    <p:sldId id="1098" r:id="rId64"/>
    <p:sldId id="1099" r:id="rId65"/>
    <p:sldId id="1100" r:id="rId66"/>
    <p:sldId id="1101" r:id="rId67"/>
    <p:sldId id="1102" r:id="rId68"/>
    <p:sldId id="1103" r:id="rId69"/>
    <p:sldId id="1104" r:id="rId70"/>
    <p:sldId id="1105" r:id="rId71"/>
    <p:sldId id="1106" r:id="rId72"/>
    <p:sldId id="1107" r:id="rId73"/>
    <p:sldId id="1108" r:id="rId74"/>
    <p:sldId id="1109" r:id="rId75"/>
    <p:sldId id="1110" r:id="rId76"/>
    <p:sldId id="1111" r:id="rId77"/>
    <p:sldId id="1112" r:id="rId78"/>
    <p:sldId id="1113" r:id="rId79"/>
    <p:sldId id="1114" r:id="rId80"/>
    <p:sldId id="1115" r:id="rId81"/>
    <p:sldId id="1116" r:id="rId82"/>
    <p:sldId id="1117" r:id="rId83"/>
    <p:sldId id="1118" r:id="rId84"/>
    <p:sldId id="1119" r:id="rId85"/>
    <p:sldId id="1120" r:id="rId86"/>
    <p:sldId id="1121" r:id="rId87"/>
    <p:sldId id="1122" r:id="rId88"/>
    <p:sldId id="1123" r:id="rId89"/>
    <p:sldId id="1124" r:id="rId90"/>
    <p:sldId id="1125" r:id="rId91"/>
    <p:sldId id="1126" r:id="rId92"/>
    <p:sldId id="1127" r:id="rId93"/>
    <p:sldId id="1128" r:id="rId94"/>
    <p:sldId id="1129" r:id="rId95"/>
    <p:sldId id="1130" r:id="rId96"/>
    <p:sldId id="1131" r:id="rId97"/>
    <p:sldId id="1132" r:id="rId98"/>
    <p:sldId id="1133" r:id="rId99"/>
    <p:sldId id="1134" r:id="rId100"/>
    <p:sldId id="1135" r:id="rId101"/>
    <p:sldId id="1136" r:id="rId102"/>
    <p:sldId id="1137" r:id="rId103"/>
    <p:sldId id="1138" r:id="rId104"/>
    <p:sldId id="1139" r:id="rId105"/>
    <p:sldId id="1140" r:id="rId106"/>
    <p:sldId id="1141" r:id="rId107"/>
    <p:sldId id="822" r:id="rId108"/>
    <p:sldId id="1040" r:id="rId109"/>
    <p:sldId id="1041" r:id="rId110"/>
    <p:sldId id="1042" r:id="rId111"/>
    <p:sldId id="1043" r:id="rId112"/>
    <p:sldId id="1044" r:id="rId113"/>
    <p:sldId id="1045" r:id="rId114"/>
    <p:sldId id="1046" r:id="rId115"/>
    <p:sldId id="1064" r:id="rId116"/>
    <p:sldId id="1065" r:id="rId117"/>
    <p:sldId id="1048" r:id="rId118"/>
    <p:sldId id="1049" r:id="rId119"/>
    <p:sldId id="1050" r:id="rId120"/>
    <p:sldId id="1067" r:id="rId121"/>
    <p:sldId id="1052" r:id="rId122"/>
    <p:sldId id="829" r:id="rId123"/>
    <p:sldId id="831" r:id="rId124"/>
    <p:sldId id="832" r:id="rId125"/>
    <p:sldId id="833" r:id="rId126"/>
    <p:sldId id="834" r:id="rId127"/>
    <p:sldId id="835" r:id="rId128"/>
    <p:sldId id="836" r:id="rId129"/>
    <p:sldId id="837" r:id="rId130"/>
    <p:sldId id="838" r:id="rId131"/>
    <p:sldId id="839" r:id="rId132"/>
    <p:sldId id="809" r:id="rId133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首" id="{AE36D38C-68F8-45B3-A33E-C4BB8E4CC7CD}">
          <p14:sldIdLst>
            <p14:sldId id="816"/>
            <p14:sldId id="256"/>
            <p14:sldId id="1012"/>
            <p14:sldId id="842"/>
            <p14:sldId id="818"/>
            <p14:sldId id="1027"/>
            <p14:sldId id="1028"/>
            <p14:sldId id="526"/>
            <p14:sldId id="527"/>
            <p14:sldId id="528"/>
            <p14:sldId id="529"/>
            <p14:sldId id="530"/>
            <p14:sldId id="553"/>
            <p14:sldId id="545"/>
            <p14:sldId id="555"/>
            <p14:sldId id="554"/>
            <p14:sldId id="548"/>
            <p14:sldId id="533"/>
            <p14:sldId id="534"/>
            <p14:sldId id="1145"/>
            <p14:sldId id="819"/>
            <p14:sldId id="550"/>
            <p14:sldId id="556"/>
            <p14:sldId id="552"/>
            <p14:sldId id="840"/>
            <p14:sldId id="830"/>
            <p14:sldId id="820"/>
            <p14:sldId id="1069"/>
            <p14:sldId id="1070"/>
            <p14:sldId id="1071"/>
            <p14:sldId id="1072"/>
            <p14:sldId id="1142"/>
            <p14:sldId id="1143"/>
            <p14:sldId id="1144"/>
            <p14:sldId id="1073"/>
            <p14:sldId id="1074"/>
            <p14:sldId id="1075"/>
            <p14:sldId id="1076"/>
            <p14:sldId id="1077"/>
            <p14:sldId id="1078"/>
            <p14:sldId id="1079"/>
            <p14:sldId id="1080"/>
            <p14:sldId id="1081"/>
            <p14:sldId id="1082"/>
            <p14:sldId id="1083"/>
            <p14:sldId id="1084"/>
            <p14:sldId id="1085"/>
            <p14:sldId id="1086"/>
            <p14:sldId id="1087"/>
            <p14:sldId id="1088"/>
            <p14:sldId id="1089"/>
            <p14:sldId id="1090"/>
            <p14:sldId id="1091"/>
            <p14:sldId id="1092"/>
            <p14:sldId id="1093"/>
            <p14:sldId id="1094"/>
            <p14:sldId id="1095"/>
            <p14:sldId id="1096"/>
            <p14:sldId id="1097"/>
            <p14:sldId id="1098"/>
            <p14:sldId id="1099"/>
            <p14:sldId id="1100"/>
            <p14:sldId id="1101"/>
            <p14:sldId id="1102"/>
            <p14:sldId id="1103"/>
            <p14:sldId id="1104"/>
            <p14:sldId id="1105"/>
            <p14:sldId id="1106"/>
            <p14:sldId id="1107"/>
            <p14:sldId id="1108"/>
            <p14:sldId id="1109"/>
            <p14:sldId id="1110"/>
            <p14:sldId id="1111"/>
            <p14:sldId id="1112"/>
            <p14:sldId id="1113"/>
            <p14:sldId id="1114"/>
            <p14:sldId id="1115"/>
            <p14:sldId id="1116"/>
            <p14:sldId id="1117"/>
            <p14:sldId id="1118"/>
            <p14:sldId id="1119"/>
            <p14:sldId id="1120"/>
            <p14:sldId id="1121"/>
            <p14:sldId id="1122"/>
            <p14:sldId id="1123"/>
            <p14:sldId id="1124"/>
            <p14:sldId id="1125"/>
            <p14:sldId id="1126"/>
            <p14:sldId id="1127"/>
            <p14:sldId id="1128"/>
            <p14:sldId id="1129"/>
            <p14:sldId id="1130"/>
            <p14:sldId id="1131"/>
            <p14:sldId id="1132"/>
            <p14:sldId id="1133"/>
            <p14:sldId id="1134"/>
            <p14:sldId id="1135"/>
            <p14:sldId id="1136"/>
            <p14:sldId id="1137"/>
            <p14:sldId id="1138"/>
            <p14:sldId id="1139"/>
            <p14:sldId id="1140"/>
            <p14:sldId id="1141"/>
            <p14:sldId id="822"/>
            <p14:sldId id="1040"/>
            <p14:sldId id="1041"/>
            <p14:sldId id="1042"/>
            <p14:sldId id="1043"/>
            <p14:sldId id="1044"/>
            <p14:sldId id="1045"/>
            <p14:sldId id="1046"/>
            <p14:sldId id="1064"/>
            <p14:sldId id="1065"/>
            <p14:sldId id="1048"/>
            <p14:sldId id="1049"/>
            <p14:sldId id="1050"/>
            <p14:sldId id="1067"/>
            <p14:sldId id="1052"/>
            <p14:sldId id="829"/>
            <p14:sldId id="831"/>
            <p14:sldId id="832"/>
            <p14:sldId id="833"/>
            <p14:sldId id="834"/>
            <p14:sldId id="835"/>
            <p14:sldId id="836"/>
            <p14:sldId id="837"/>
            <p14:sldId id="838"/>
            <p14:sldId id="839"/>
            <p14:sldId id="80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B5E6"/>
    <a:srgbClr val="8DD7D5"/>
    <a:srgbClr val="FAD17E"/>
    <a:srgbClr val="6BCBC9"/>
    <a:srgbClr val="F8BF4E"/>
    <a:srgbClr val="1584AB"/>
    <a:srgbClr val="28AC7E"/>
    <a:srgbClr val="4ED6A5"/>
    <a:srgbClr val="BBEFDD"/>
    <a:srgbClr val="FFC3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06" autoAdjust="0"/>
    <p:restoredTop sz="94660"/>
  </p:normalViewPr>
  <p:slideViewPr>
    <p:cSldViewPr>
      <p:cViewPr varScale="1">
        <p:scale>
          <a:sx n="143" d="100"/>
          <a:sy n="143" d="100"/>
        </p:scale>
        <p:origin x="252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tableStyles" Target="tableStyle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notesMaster" Target="notesMasters/notesMaster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presProps" Target="presProps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EFA91A-BE41-4619-BED0-0F5328C0FB7E}" type="datetimeFigureOut">
              <a:rPr lang="zh-TW" altLang="en-US" smtClean="0"/>
              <a:t>2021/5/26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9C685D-E8CD-465A-9374-A600105BDE1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2228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C685D-E8CD-465A-9374-A600105BDE11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077696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42318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290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53382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415072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788510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19C685D-E8CD-465A-9374-A600105BDE11}" type="slidenum">
              <a:rPr lang="zh-TW" altLang="en-US" smtClean="0"/>
              <a:t>118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26620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9C685D-E8CD-465A-9374-A600105BDE11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9645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54A8F6-0281-4442-9F7B-F6C088C2B0E1}" type="slidenum">
              <a:rPr lang="zh-HK" altLang="en-US" smtClean="0"/>
              <a:t>10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13773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54A8F6-0281-4442-9F7B-F6C088C2B0E1}" type="slidenum">
              <a:rPr lang="zh-HK" altLang="en-US" smtClean="0"/>
              <a:t>13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630318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54A8F6-0281-4442-9F7B-F6C088C2B0E1}" type="slidenum">
              <a:rPr lang="zh-HK" altLang="en-US" smtClean="0"/>
              <a:t>15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876069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54A8F6-0281-4442-9F7B-F6C088C2B0E1}" type="slidenum">
              <a:rPr lang="zh-HK" altLang="en-US" smtClean="0"/>
              <a:t>23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09348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3599E92-8A08-40D9-BF0A-899F81CB54AB}" type="slidenum">
              <a:rPr lang="zh-TW" altLang="en-US" smtClean="0"/>
              <a:pPr>
                <a:defRPr/>
              </a:pPr>
              <a:t>92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7686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49437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1064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51FF65-F252-4D0C-8088-1D60555D93BC}" type="slidenum">
              <a:rPr lang="zh-TW" altLang="en-US" smtClean="0"/>
              <a:t>111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71710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795621" y="230919"/>
            <a:ext cx="3294112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13166" y="3399271"/>
            <a:ext cx="3293944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3795621" y="1815095"/>
            <a:ext cx="1728192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5621504" y="1814524"/>
            <a:ext cx="1468228" cy="15121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7178918" y="230919"/>
            <a:ext cx="1728192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37589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7041" y="1313860"/>
            <a:ext cx="6438182" cy="327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981898" y="1731279"/>
            <a:ext cx="3085597" cy="2281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5607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313860"/>
            <a:ext cx="6438182" cy="327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838331" y="1731279"/>
            <a:ext cx="3085597" cy="228186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6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313" y="1310493"/>
            <a:ext cx="6438182" cy="327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403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059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225" y="1079005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66328" y="1217153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4243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354008" y="1131589"/>
            <a:ext cx="2849840" cy="3649171"/>
            <a:chOff x="354008" y="1131589"/>
            <a:chExt cx="2849840" cy="3649171"/>
          </a:xfrm>
        </p:grpSpPr>
        <p:sp>
          <p:nvSpPr>
            <p:cNvPr id="6" name="Rounded Rectangle 5"/>
            <p:cNvSpPr/>
            <p:nvPr/>
          </p:nvSpPr>
          <p:spPr>
            <a:xfrm>
              <a:off x="354008" y="1131589"/>
              <a:ext cx="2849840" cy="3649171"/>
            </a:xfrm>
            <a:prstGeom prst="roundRect">
              <a:avLst>
                <a:gd name="adj" fmla="val 396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531932" y="1347500"/>
              <a:ext cx="108520" cy="3240473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Half Frame 11"/>
            <p:cNvSpPr/>
            <p:nvPr/>
          </p:nvSpPr>
          <p:spPr>
            <a:xfrm rot="5400000">
              <a:off x="2592642" y="1238201"/>
              <a:ext cx="502331" cy="502331"/>
            </a:xfrm>
            <a:prstGeom prst="halfFrame">
              <a:avLst>
                <a:gd name="adj1" fmla="val 23728"/>
                <a:gd name="adj2" fmla="val 24642"/>
              </a:avLst>
            </a:prstGeom>
            <a:solidFill>
              <a:schemeClr val="bg1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253238"/>
            <a:ext cx="4572000" cy="47357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859782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059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316072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1447800" y="1885950"/>
            <a:ext cx="72390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350">
              <a:latin typeface="+mn-lt"/>
              <a:ea typeface="+mn-ea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-2514600" y="1028700"/>
            <a:ext cx="3657600" cy="2743200"/>
          </a:xfrm>
          <a:custGeom>
            <a:avLst/>
            <a:gdLst>
              <a:gd name="G0" fmla="+- 12083 0 0"/>
              <a:gd name="G1" fmla="+- -32000 0 0"/>
              <a:gd name="G2" fmla="+- 32000 0 0"/>
              <a:gd name="T0" fmla="*/ 32000 32000  1"/>
              <a:gd name="T1" fmla="*/ G0 G0  1"/>
              <a:gd name="T2" fmla="+- 0 T0 T1"/>
              <a:gd name="T3" fmla="sqrt T2"/>
              <a:gd name="G3" fmla="*/ 32000 T3 32000"/>
              <a:gd name="T4" fmla="*/ 32000 32000  1"/>
              <a:gd name="T5" fmla="*/ G1 G1  1"/>
              <a:gd name="T6" fmla="+- 0 T4 T5"/>
              <a:gd name="T7" fmla="sqrt T6"/>
              <a:gd name="G4" fmla="*/ 32000 T7 32000"/>
              <a:gd name="T8" fmla="*/ 32000 32000  1"/>
              <a:gd name="T9" fmla="*/ G2 G2  1"/>
              <a:gd name="T10" fmla="+- 0 T8 T9"/>
              <a:gd name="T11" fmla="sqrt T10"/>
              <a:gd name="G5" fmla="*/ 32000 T11 32000"/>
              <a:gd name="G6" fmla="+- 0 0 G3"/>
              <a:gd name="G7" fmla="+- 0 0 G4"/>
              <a:gd name="G8" fmla="+- 0 0 G5"/>
              <a:gd name="G9" fmla="+- 0 G4 G0"/>
              <a:gd name="G10" fmla="?: G9 G4 G0"/>
              <a:gd name="G11" fmla="?: G9 G1 G6"/>
              <a:gd name="G12" fmla="+- 0 G5 G0"/>
              <a:gd name="G13" fmla="?: G12 G5 G0"/>
              <a:gd name="G14" fmla="?: G12 G2 G3"/>
              <a:gd name="G15" fmla="+- G11 0 1"/>
              <a:gd name="G16" fmla="+- G14 1 0"/>
              <a:gd name="G17" fmla="+- 0 G14 G3"/>
              <a:gd name="G18" fmla="?: G17 G8 G13"/>
              <a:gd name="G19" fmla="?: G17 G0 G13"/>
              <a:gd name="G20" fmla="?: G17 G3 G16"/>
              <a:gd name="G21" fmla="+- 0 G6 G11"/>
              <a:gd name="G22" fmla="?: G21 G7 G10"/>
              <a:gd name="G23" fmla="?: G21 G0 G10"/>
              <a:gd name="G24" fmla="?: G21 G6 G15"/>
              <a:gd name="G25" fmla="min G10 G13"/>
              <a:gd name="G26" fmla="max G8 G7"/>
              <a:gd name="G27" fmla="max G26 G0"/>
              <a:gd name="T12" fmla="+- 0 G27 -32000"/>
              <a:gd name="T13" fmla="*/ T12 w 64000"/>
              <a:gd name="T14" fmla="+- 0 G11 -32000"/>
              <a:gd name="T15" fmla="*/ G11 h 64000"/>
              <a:gd name="T16" fmla="+- 0 G25 -32000"/>
              <a:gd name="T17" fmla="*/ T16 w 64000"/>
              <a:gd name="T18" fmla="+- 0 G14 -32000"/>
              <a:gd name="T19" fmla="*/ G14 h 64000"/>
            </a:gdLst>
            <a:ahLst/>
            <a:cxnLst>
              <a:cxn ang="0">
                <a:pos x="44083" y="2368"/>
              </a:cxn>
              <a:cxn ang="0">
                <a:pos x="64000" y="32000"/>
              </a:cxn>
              <a:cxn ang="0">
                <a:pos x="44083" y="61631"/>
              </a:cxn>
              <a:cxn ang="0">
                <a:pos x="44083" y="61631"/>
              </a:cxn>
              <a:cxn ang="0">
                <a:pos x="44082" y="61631"/>
              </a:cxn>
              <a:cxn ang="0">
                <a:pos x="44083" y="61632"/>
              </a:cxn>
              <a:cxn ang="0">
                <a:pos x="44083" y="2368"/>
              </a:cxn>
              <a:cxn ang="0">
                <a:pos x="44082" y="2368"/>
              </a:cxn>
              <a:cxn ang="0">
                <a:pos x="44083" y="2368"/>
              </a:cxn>
            </a:cxnLst>
            <a:rect l="T13" t="T15" r="T17" b="T19"/>
            <a:pathLst>
              <a:path w="64000" h="64000">
                <a:moveTo>
                  <a:pt x="44083" y="2368"/>
                </a:moveTo>
                <a:cubicBezTo>
                  <a:pt x="56127" y="7280"/>
                  <a:pt x="64000" y="18993"/>
                  <a:pt x="64000" y="32000"/>
                </a:cubicBezTo>
                <a:cubicBezTo>
                  <a:pt x="64000" y="45006"/>
                  <a:pt x="56127" y="56719"/>
                  <a:pt x="44083" y="61631"/>
                </a:cubicBezTo>
                <a:cubicBezTo>
                  <a:pt x="44082" y="61631"/>
                  <a:pt x="44082" y="61631"/>
                  <a:pt x="44082" y="61631"/>
                </a:cubicBezTo>
                <a:lnTo>
                  <a:pt x="44083" y="61632"/>
                </a:lnTo>
                <a:lnTo>
                  <a:pt x="44083" y="2368"/>
                </a:lnTo>
                <a:lnTo>
                  <a:pt x="44082" y="2368"/>
                </a:lnTo>
                <a:cubicBezTo>
                  <a:pt x="44082" y="2368"/>
                  <a:pt x="44082" y="2368"/>
                  <a:pt x="44083" y="2368"/>
                </a:cubicBezTo>
                <a:close/>
              </a:path>
            </a:pathLst>
          </a:custGeom>
          <a:solidFill>
            <a:srgbClr val="A5F1D9"/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zh-TW" sz="1800">
              <a:latin typeface="+mn-lt"/>
              <a:ea typeface="+mn-ea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-3222625" y="228600"/>
            <a:ext cx="4038600" cy="3028950"/>
          </a:xfrm>
          <a:custGeom>
            <a:avLst/>
            <a:gdLst>
              <a:gd name="G0" fmla="+- 18994 0 0"/>
              <a:gd name="G1" fmla="+- -30013 0 0"/>
              <a:gd name="G2" fmla="+- 32000 0 0"/>
              <a:gd name="T0" fmla="*/ 32000 32000  1"/>
              <a:gd name="T1" fmla="*/ G0 G0  1"/>
              <a:gd name="T2" fmla="+- 0 T0 T1"/>
              <a:gd name="T3" fmla="sqrt T2"/>
              <a:gd name="G3" fmla="*/ 32000 T3 32000"/>
              <a:gd name="T4" fmla="*/ 32000 32000  1"/>
              <a:gd name="T5" fmla="*/ G1 G1  1"/>
              <a:gd name="T6" fmla="+- 0 T4 T5"/>
              <a:gd name="T7" fmla="sqrt T6"/>
              <a:gd name="G4" fmla="*/ 32000 T7 32000"/>
              <a:gd name="T8" fmla="*/ 32000 32000  1"/>
              <a:gd name="T9" fmla="*/ G2 G2  1"/>
              <a:gd name="T10" fmla="+- 0 T8 T9"/>
              <a:gd name="T11" fmla="sqrt T10"/>
              <a:gd name="G5" fmla="*/ 32000 T11 32000"/>
              <a:gd name="G6" fmla="+- 0 0 G3"/>
              <a:gd name="G7" fmla="+- 0 0 G4"/>
              <a:gd name="G8" fmla="+- 0 0 G5"/>
              <a:gd name="G9" fmla="+- 0 G4 G0"/>
              <a:gd name="G10" fmla="?: G9 G4 G0"/>
              <a:gd name="G11" fmla="?: G9 G1 G6"/>
              <a:gd name="G12" fmla="+- 0 G5 G0"/>
              <a:gd name="G13" fmla="?: G12 G5 G0"/>
              <a:gd name="G14" fmla="?: G12 G2 G3"/>
              <a:gd name="G15" fmla="+- G11 0 1"/>
              <a:gd name="G16" fmla="+- G14 1 0"/>
              <a:gd name="G17" fmla="+- 0 G14 G3"/>
              <a:gd name="G18" fmla="?: G17 G8 G13"/>
              <a:gd name="G19" fmla="?: G17 G0 G13"/>
              <a:gd name="G20" fmla="?: G17 G3 G16"/>
              <a:gd name="G21" fmla="+- 0 G6 G11"/>
              <a:gd name="G22" fmla="?: G21 G7 G10"/>
              <a:gd name="G23" fmla="?: G21 G0 G10"/>
              <a:gd name="G24" fmla="?: G21 G6 G15"/>
              <a:gd name="G25" fmla="min G10 G13"/>
              <a:gd name="G26" fmla="max G8 G7"/>
              <a:gd name="G27" fmla="max G26 G0"/>
              <a:gd name="T12" fmla="+- 0 G27 -32000"/>
              <a:gd name="T13" fmla="*/ T12 w 64000"/>
              <a:gd name="T14" fmla="+- 0 G11 -32000"/>
              <a:gd name="T15" fmla="*/ G11 h 64000"/>
              <a:gd name="T16" fmla="+- 0 G25 -32000"/>
              <a:gd name="T17" fmla="*/ T16 w 64000"/>
              <a:gd name="T18" fmla="+- 0 G14 -32000"/>
              <a:gd name="T19" fmla="*/ G14 h 64000"/>
            </a:gdLst>
            <a:ahLst/>
            <a:cxnLst>
              <a:cxn ang="0">
                <a:pos x="50994" y="6246"/>
              </a:cxn>
              <a:cxn ang="0">
                <a:pos x="64000" y="32000"/>
              </a:cxn>
              <a:cxn ang="0">
                <a:pos x="50994" y="57753"/>
              </a:cxn>
              <a:cxn ang="0">
                <a:pos x="50994" y="57753"/>
              </a:cxn>
              <a:cxn ang="0">
                <a:pos x="50993" y="57753"/>
              </a:cxn>
              <a:cxn ang="0">
                <a:pos x="50994" y="57754"/>
              </a:cxn>
              <a:cxn ang="0">
                <a:pos x="50994" y="6246"/>
              </a:cxn>
              <a:cxn ang="0">
                <a:pos x="50993" y="6246"/>
              </a:cxn>
              <a:cxn ang="0">
                <a:pos x="50994" y="6246"/>
              </a:cxn>
            </a:cxnLst>
            <a:rect l="T13" t="T15" r="T17" b="T19"/>
            <a:pathLst>
              <a:path w="64000" h="64000">
                <a:moveTo>
                  <a:pt x="50994" y="6246"/>
                </a:moveTo>
                <a:cubicBezTo>
                  <a:pt x="59172" y="12279"/>
                  <a:pt x="64000" y="21837"/>
                  <a:pt x="64000" y="32000"/>
                </a:cubicBezTo>
                <a:cubicBezTo>
                  <a:pt x="64000" y="42162"/>
                  <a:pt x="59172" y="51720"/>
                  <a:pt x="50994" y="57753"/>
                </a:cubicBezTo>
                <a:cubicBezTo>
                  <a:pt x="50993" y="57753"/>
                  <a:pt x="50993" y="57753"/>
                  <a:pt x="50993" y="57753"/>
                </a:cubicBezTo>
                <a:lnTo>
                  <a:pt x="50994" y="57754"/>
                </a:lnTo>
                <a:lnTo>
                  <a:pt x="50994" y="6246"/>
                </a:lnTo>
                <a:lnTo>
                  <a:pt x="50993" y="6246"/>
                </a:lnTo>
                <a:cubicBezTo>
                  <a:pt x="50993" y="6246"/>
                  <a:pt x="50993" y="6246"/>
                  <a:pt x="50994" y="6246"/>
                </a:cubicBezTo>
                <a:close/>
              </a:path>
            </a:pathLst>
          </a:custGeom>
          <a:solidFill>
            <a:srgbClr val="A0DCBF"/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zh-TW" sz="1800">
              <a:latin typeface="+mn-lt"/>
              <a:ea typeface="+mn-ea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1447800" y="1885950"/>
            <a:ext cx="7239000" cy="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350">
              <a:latin typeface="+mn-lt"/>
              <a:ea typeface="+mn-ea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-2514600" y="1028700"/>
            <a:ext cx="3657600" cy="2743200"/>
          </a:xfrm>
          <a:custGeom>
            <a:avLst/>
            <a:gdLst>
              <a:gd name="G0" fmla="+- 12083 0 0"/>
              <a:gd name="G1" fmla="+- -32000 0 0"/>
              <a:gd name="G2" fmla="+- 32000 0 0"/>
              <a:gd name="T0" fmla="*/ 32000 32000  1"/>
              <a:gd name="T1" fmla="*/ G0 G0  1"/>
              <a:gd name="T2" fmla="+- 0 T0 T1"/>
              <a:gd name="T3" fmla="sqrt T2"/>
              <a:gd name="G3" fmla="*/ 32000 T3 32000"/>
              <a:gd name="T4" fmla="*/ 32000 32000  1"/>
              <a:gd name="T5" fmla="*/ G1 G1  1"/>
              <a:gd name="T6" fmla="+- 0 T4 T5"/>
              <a:gd name="T7" fmla="sqrt T6"/>
              <a:gd name="G4" fmla="*/ 32000 T7 32000"/>
              <a:gd name="T8" fmla="*/ 32000 32000  1"/>
              <a:gd name="T9" fmla="*/ G2 G2  1"/>
              <a:gd name="T10" fmla="+- 0 T8 T9"/>
              <a:gd name="T11" fmla="sqrt T10"/>
              <a:gd name="G5" fmla="*/ 32000 T11 32000"/>
              <a:gd name="G6" fmla="+- 0 0 G3"/>
              <a:gd name="G7" fmla="+- 0 0 G4"/>
              <a:gd name="G8" fmla="+- 0 0 G5"/>
              <a:gd name="G9" fmla="+- 0 G4 G0"/>
              <a:gd name="G10" fmla="?: G9 G4 G0"/>
              <a:gd name="G11" fmla="?: G9 G1 G6"/>
              <a:gd name="G12" fmla="+- 0 G5 G0"/>
              <a:gd name="G13" fmla="?: G12 G5 G0"/>
              <a:gd name="G14" fmla="?: G12 G2 G3"/>
              <a:gd name="G15" fmla="+- G11 0 1"/>
              <a:gd name="G16" fmla="+- G14 1 0"/>
              <a:gd name="G17" fmla="+- 0 G14 G3"/>
              <a:gd name="G18" fmla="?: G17 G8 G13"/>
              <a:gd name="G19" fmla="?: G17 G0 G13"/>
              <a:gd name="G20" fmla="?: G17 G3 G16"/>
              <a:gd name="G21" fmla="+- 0 G6 G11"/>
              <a:gd name="G22" fmla="?: G21 G7 G10"/>
              <a:gd name="G23" fmla="?: G21 G0 G10"/>
              <a:gd name="G24" fmla="?: G21 G6 G15"/>
              <a:gd name="G25" fmla="min G10 G13"/>
              <a:gd name="G26" fmla="max G8 G7"/>
              <a:gd name="G27" fmla="max G26 G0"/>
              <a:gd name="T12" fmla="+- 0 G27 -32000"/>
              <a:gd name="T13" fmla="*/ T12 w 64000"/>
              <a:gd name="T14" fmla="+- 0 G11 -32000"/>
              <a:gd name="T15" fmla="*/ G11 h 64000"/>
              <a:gd name="T16" fmla="+- 0 G25 -32000"/>
              <a:gd name="T17" fmla="*/ T16 w 64000"/>
              <a:gd name="T18" fmla="+- 0 G14 -32000"/>
              <a:gd name="T19" fmla="*/ G14 h 64000"/>
            </a:gdLst>
            <a:ahLst/>
            <a:cxnLst>
              <a:cxn ang="0">
                <a:pos x="44083" y="2368"/>
              </a:cxn>
              <a:cxn ang="0">
                <a:pos x="64000" y="32000"/>
              </a:cxn>
              <a:cxn ang="0">
                <a:pos x="44083" y="61631"/>
              </a:cxn>
              <a:cxn ang="0">
                <a:pos x="44083" y="61631"/>
              </a:cxn>
              <a:cxn ang="0">
                <a:pos x="44082" y="61631"/>
              </a:cxn>
              <a:cxn ang="0">
                <a:pos x="44083" y="61632"/>
              </a:cxn>
              <a:cxn ang="0">
                <a:pos x="44083" y="2368"/>
              </a:cxn>
              <a:cxn ang="0">
                <a:pos x="44082" y="2368"/>
              </a:cxn>
              <a:cxn ang="0">
                <a:pos x="44083" y="2368"/>
              </a:cxn>
            </a:cxnLst>
            <a:rect l="T13" t="T15" r="T17" b="T19"/>
            <a:pathLst>
              <a:path w="64000" h="64000">
                <a:moveTo>
                  <a:pt x="44083" y="2368"/>
                </a:moveTo>
                <a:cubicBezTo>
                  <a:pt x="56127" y="7280"/>
                  <a:pt x="64000" y="18993"/>
                  <a:pt x="64000" y="32000"/>
                </a:cubicBezTo>
                <a:cubicBezTo>
                  <a:pt x="64000" y="45006"/>
                  <a:pt x="56127" y="56719"/>
                  <a:pt x="44083" y="61631"/>
                </a:cubicBezTo>
                <a:cubicBezTo>
                  <a:pt x="44082" y="61631"/>
                  <a:pt x="44082" y="61631"/>
                  <a:pt x="44082" y="61631"/>
                </a:cubicBezTo>
                <a:lnTo>
                  <a:pt x="44083" y="61632"/>
                </a:lnTo>
                <a:lnTo>
                  <a:pt x="44083" y="2368"/>
                </a:lnTo>
                <a:lnTo>
                  <a:pt x="44082" y="2368"/>
                </a:lnTo>
                <a:cubicBezTo>
                  <a:pt x="44082" y="2368"/>
                  <a:pt x="44082" y="2368"/>
                  <a:pt x="44083" y="2368"/>
                </a:cubicBezTo>
                <a:close/>
              </a:path>
            </a:pathLst>
          </a:custGeom>
          <a:solidFill>
            <a:srgbClr val="A5F1D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zh-TW" sz="1800">
              <a:latin typeface="+mn-lt"/>
              <a:ea typeface="+mn-ea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-3222625" y="228600"/>
            <a:ext cx="4038600" cy="3028950"/>
          </a:xfrm>
          <a:custGeom>
            <a:avLst/>
            <a:gdLst>
              <a:gd name="G0" fmla="+- 18994 0 0"/>
              <a:gd name="G1" fmla="+- -30013 0 0"/>
              <a:gd name="G2" fmla="+- 32000 0 0"/>
              <a:gd name="T0" fmla="*/ 32000 32000  1"/>
              <a:gd name="T1" fmla="*/ G0 G0  1"/>
              <a:gd name="T2" fmla="+- 0 T0 T1"/>
              <a:gd name="T3" fmla="sqrt T2"/>
              <a:gd name="G3" fmla="*/ 32000 T3 32000"/>
              <a:gd name="T4" fmla="*/ 32000 32000  1"/>
              <a:gd name="T5" fmla="*/ G1 G1  1"/>
              <a:gd name="T6" fmla="+- 0 T4 T5"/>
              <a:gd name="T7" fmla="sqrt T6"/>
              <a:gd name="G4" fmla="*/ 32000 T7 32000"/>
              <a:gd name="T8" fmla="*/ 32000 32000  1"/>
              <a:gd name="T9" fmla="*/ G2 G2  1"/>
              <a:gd name="T10" fmla="+- 0 T8 T9"/>
              <a:gd name="T11" fmla="sqrt T10"/>
              <a:gd name="G5" fmla="*/ 32000 T11 32000"/>
              <a:gd name="G6" fmla="+- 0 0 G3"/>
              <a:gd name="G7" fmla="+- 0 0 G4"/>
              <a:gd name="G8" fmla="+- 0 0 G5"/>
              <a:gd name="G9" fmla="+- 0 G4 G0"/>
              <a:gd name="G10" fmla="?: G9 G4 G0"/>
              <a:gd name="G11" fmla="?: G9 G1 G6"/>
              <a:gd name="G12" fmla="+- 0 G5 G0"/>
              <a:gd name="G13" fmla="?: G12 G5 G0"/>
              <a:gd name="G14" fmla="?: G12 G2 G3"/>
              <a:gd name="G15" fmla="+- G11 0 1"/>
              <a:gd name="G16" fmla="+- G14 1 0"/>
              <a:gd name="G17" fmla="+- 0 G14 G3"/>
              <a:gd name="G18" fmla="?: G17 G8 G13"/>
              <a:gd name="G19" fmla="?: G17 G0 G13"/>
              <a:gd name="G20" fmla="?: G17 G3 G16"/>
              <a:gd name="G21" fmla="+- 0 G6 G11"/>
              <a:gd name="G22" fmla="?: G21 G7 G10"/>
              <a:gd name="G23" fmla="?: G21 G0 G10"/>
              <a:gd name="G24" fmla="?: G21 G6 G15"/>
              <a:gd name="G25" fmla="min G10 G13"/>
              <a:gd name="G26" fmla="max G8 G7"/>
              <a:gd name="G27" fmla="max G26 G0"/>
              <a:gd name="T12" fmla="+- 0 G27 -32000"/>
              <a:gd name="T13" fmla="*/ T12 w 64000"/>
              <a:gd name="T14" fmla="+- 0 G11 -32000"/>
              <a:gd name="T15" fmla="*/ G11 h 64000"/>
              <a:gd name="T16" fmla="+- 0 G25 -32000"/>
              <a:gd name="T17" fmla="*/ T16 w 64000"/>
              <a:gd name="T18" fmla="+- 0 G14 -32000"/>
              <a:gd name="T19" fmla="*/ G14 h 64000"/>
            </a:gdLst>
            <a:ahLst/>
            <a:cxnLst>
              <a:cxn ang="0">
                <a:pos x="50994" y="6246"/>
              </a:cxn>
              <a:cxn ang="0">
                <a:pos x="64000" y="32000"/>
              </a:cxn>
              <a:cxn ang="0">
                <a:pos x="50994" y="57753"/>
              </a:cxn>
              <a:cxn ang="0">
                <a:pos x="50994" y="57753"/>
              </a:cxn>
              <a:cxn ang="0">
                <a:pos x="50993" y="57753"/>
              </a:cxn>
              <a:cxn ang="0">
                <a:pos x="50994" y="57754"/>
              </a:cxn>
              <a:cxn ang="0">
                <a:pos x="50994" y="6246"/>
              </a:cxn>
              <a:cxn ang="0">
                <a:pos x="50993" y="6246"/>
              </a:cxn>
              <a:cxn ang="0">
                <a:pos x="50994" y="6246"/>
              </a:cxn>
            </a:cxnLst>
            <a:rect l="T13" t="T15" r="T17" b="T19"/>
            <a:pathLst>
              <a:path w="64000" h="64000">
                <a:moveTo>
                  <a:pt x="50994" y="6246"/>
                </a:moveTo>
                <a:cubicBezTo>
                  <a:pt x="59172" y="12279"/>
                  <a:pt x="64000" y="21837"/>
                  <a:pt x="64000" y="32000"/>
                </a:cubicBezTo>
                <a:cubicBezTo>
                  <a:pt x="64000" y="42162"/>
                  <a:pt x="59172" y="51720"/>
                  <a:pt x="50994" y="57753"/>
                </a:cubicBezTo>
                <a:cubicBezTo>
                  <a:pt x="50993" y="57753"/>
                  <a:pt x="50993" y="57753"/>
                  <a:pt x="50993" y="57753"/>
                </a:cubicBezTo>
                <a:lnTo>
                  <a:pt x="50994" y="57754"/>
                </a:lnTo>
                <a:lnTo>
                  <a:pt x="50994" y="6246"/>
                </a:lnTo>
                <a:lnTo>
                  <a:pt x="50993" y="6246"/>
                </a:lnTo>
                <a:cubicBezTo>
                  <a:pt x="50993" y="6246"/>
                  <a:pt x="50993" y="6246"/>
                  <a:pt x="50994" y="6246"/>
                </a:cubicBezTo>
                <a:close/>
              </a:path>
            </a:pathLst>
          </a:custGeom>
          <a:solidFill>
            <a:srgbClr val="008986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zh-TW" sz="1350">
              <a:latin typeface="+mn-lt"/>
              <a:ea typeface="+mn-ea"/>
            </a:endParaRPr>
          </a:p>
        </p:txBody>
      </p:sp>
      <p:sp>
        <p:nvSpPr>
          <p:cNvPr id="17203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443038" y="739379"/>
            <a:ext cx="7239000" cy="1083469"/>
          </a:xfrm>
        </p:spPr>
        <p:txBody>
          <a:bodyPr/>
          <a:lstStyle>
            <a:lvl1pPr>
              <a:defRPr sz="27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17203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2570560"/>
            <a:ext cx="7239000" cy="1314450"/>
          </a:xfrm>
        </p:spPr>
        <p:txBody>
          <a:bodyPr/>
          <a:lstStyle>
            <a:lvl1pPr marL="0" indent="0">
              <a:buFont typeface="Wingdings" pitchFamily="2" charset="2"/>
              <a:buNone/>
              <a:defRPr b="1"/>
            </a:lvl1pPr>
          </a:lstStyle>
          <a:p>
            <a:r>
              <a:rPr lang="zh-TW" altLang="en-US" dirty="0"/>
              <a:t>按一下以編輯母片副標題樣式</a:t>
            </a:r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90" y="55250"/>
            <a:ext cx="1480360" cy="51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32352"/>
      </p:ext>
    </p:extLst>
  </p:cSld>
  <p:clrMapOvr>
    <a:masterClrMapping/>
  </p:clrMapOvr>
  <p:transition spd="slow"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89597213"/>
      </p:ext>
    </p:extLst>
  </p:cSld>
  <p:clrMapOvr>
    <a:masterClrMapping/>
  </p:clrMapOvr>
  <p:transition spd="slow"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64170" y="1491631"/>
            <a:ext cx="7628384" cy="1021556"/>
          </a:xfrm>
        </p:spPr>
        <p:txBody>
          <a:bodyPr anchor="b"/>
          <a:lstStyle>
            <a:lvl1pPr algn="l">
              <a:defRPr sz="2700" b="1" cap="all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pic>
        <p:nvPicPr>
          <p:cNvPr id="1026" name="Picture 2" descr="C:\Users\vivianchien\Documents\1210 LOGO更換盤點會議\00_圖檔\PNG透明底\輔助圖形\輔助圖-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50" y="2779296"/>
            <a:ext cx="4409331" cy="239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1" y="0"/>
            <a:ext cx="684000" cy="5143500"/>
          </a:xfrm>
          <a:prstGeom prst="rect">
            <a:avLst/>
          </a:prstGeom>
          <a:solidFill>
            <a:srgbClr val="A5F1D9"/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350">
              <a:latin typeface="+mn-lt"/>
              <a:ea typeface="+mn-ea"/>
            </a:endParaRPr>
          </a:p>
        </p:txBody>
      </p:sp>
      <p:sp>
        <p:nvSpPr>
          <p:cNvPr id="9" name="Line 10"/>
          <p:cNvSpPr>
            <a:spLocks noChangeShapeType="1"/>
          </p:cNvSpPr>
          <p:nvPr userDrawn="1"/>
        </p:nvSpPr>
        <p:spPr bwMode="auto">
          <a:xfrm>
            <a:off x="900113" y="2625756"/>
            <a:ext cx="7632328" cy="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350">
              <a:latin typeface="+mn-lt"/>
              <a:ea typeface="+mn-ea"/>
            </a:endParaRPr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90" y="55250"/>
            <a:ext cx="1480360" cy="516713"/>
          </a:xfrm>
          <a:prstGeom prst="rect">
            <a:avLst/>
          </a:prstGeom>
        </p:spPr>
      </p:pic>
      <p:grpSp>
        <p:nvGrpSpPr>
          <p:cNvPr id="13" name="群組 12"/>
          <p:cNvGrpSpPr/>
          <p:nvPr userDrawn="1"/>
        </p:nvGrpSpPr>
        <p:grpSpPr>
          <a:xfrm>
            <a:off x="379115" y="-1"/>
            <a:ext cx="2802512" cy="775098"/>
            <a:chOff x="379115" y="-1"/>
            <a:chExt cx="2802512" cy="1033464"/>
          </a:xfrm>
        </p:grpSpPr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379115" y="0"/>
              <a:ext cx="2743200" cy="1033463"/>
            </a:xfrm>
            <a:custGeom>
              <a:avLst/>
              <a:gdLst>
                <a:gd name="T0" fmla="*/ 2147483647 w 1728"/>
                <a:gd name="T1" fmla="*/ 0 h 735"/>
                <a:gd name="T2" fmla="*/ 2147483647 w 1728"/>
                <a:gd name="T3" fmla="*/ 2147483647 h 735"/>
                <a:gd name="T4" fmla="*/ 2147483647 w 1728"/>
                <a:gd name="T5" fmla="*/ 2147483647 h 735"/>
                <a:gd name="T6" fmla="*/ 2147483647 w 1728"/>
                <a:gd name="T7" fmla="*/ 2147483647 h 735"/>
                <a:gd name="T8" fmla="*/ 2147483647 w 1728"/>
                <a:gd name="T9" fmla="*/ 2147483647 h 735"/>
                <a:gd name="T10" fmla="*/ 2147483647 w 1728"/>
                <a:gd name="T11" fmla="*/ 2147483647 h 735"/>
                <a:gd name="T12" fmla="*/ 2147483647 w 1728"/>
                <a:gd name="T13" fmla="*/ 2147483647 h 735"/>
                <a:gd name="T14" fmla="*/ 2147483647 w 1728"/>
                <a:gd name="T15" fmla="*/ 2147483647 h 735"/>
                <a:gd name="T16" fmla="*/ 2147483647 w 1728"/>
                <a:gd name="T17" fmla="*/ 2147483647 h 735"/>
                <a:gd name="T18" fmla="*/ 0 w 1728"/>
                <a:gd name="T19" fmla="*/ 2147483647 h 735"/>
                <a:gd name="T20" fmla="*/ 0 w 1728"/>
                <a:gd name="T21" fmla="*/ 2147483647 h 735"/>
                <a:gd name="T22" fmla="*/ 0 w 1728"/>
                <a:gd name="T23" fmla="*/ 0 h 735"/>
                <a:gd name="T24" fmla="*/ 2147483647 w 1728"/>
                <a:gd name="T25" fmla="*/ 0 h 7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8" h="735">
                  <a:moveTo>
                    <a:pt x="1728" y="0"/>
                  </a:moveTo>
                  <a:lnTo>
                    <a:pt x="1728" y="480"/>
                  </a:lnTo>
                  <a:lnTo>
                    <a:pt x="380" y="482"/>
                  </a:lnTo>
                  <a:lnTo>
                    <a:pt x="354" y="480"/>
                  </a:lnTo>
                  <a:lnTo>
                    <a:pt x="308" y="489"/>
                  </a:lnTo>
                  <a:cubicBezTo>
                    <a:pt x="290" y="498"/>
                    <a:pt x="263" y="513"/>
                    <a:pt x="246" y="531"/>
                  </a:cubicBezTo>
                  <a:cubicBezTo>
                    <a:pt x="229" y="549"/>
                    <a:pt x="215" y="574"/>
                    <a:pt x="206" y="597"/>
                  </a:cubicBezTo>
                  <a:cubicBezTo>
                    <a:pt x="197" y="620"/>
                    <a:pt x="194" y="643"/>
                    <a:pt x="192" y="666"/>
                  </a:cubicBezTo>
                  <a:lnTo>
                    <a:pt x="192" y="735"/>
                  </a:lnTo>
                  <a:lnTo>
                    <a:pt x="0" y="735"/>
                  </a:lnTo>
                  <a:lnTo>
                    <a:pt x="0" y="480"/>
                  </a:lnTo>
                  <a:lnTo>
                    <a:pt x="0" y="0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rgbClr val="A5F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TW" altLang="en-US" sz="1350"/>
            </a:p>
          </p:txBody>
        </p:sp>
        <p:sp>
          <p:nvSpPr>
            <p:cNvPr id="15" name="矩形 14"/>
            <p:cNvSpPr/>
            <p:nvPr userDrawn="1"/>
          </p:nvSpPr>
          <p:spPr bwMode="auto">
            <a:xfrm>
              <a:off x="1489627" y="-1"/>
              <a:ext cx="1692000" cy="684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135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endParaRPr>
            </a:p>
          </p:txBody>
        </p:sp>
      </p:grpSp>
      <p:pic>
        <p:nvPicPr>
          <p:cNvPr id="11" name="Picture 4" descr="C:\Users\vivianchien\Documents\2016 CAP\2016 CAP logo\CAP_Cert_Large_MICROSOFT_Color.pn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87" y="10239"/>
            <a:ext cx="1051562" cy="473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261570"/>
      </p:ext>
    </p:extLst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059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99592" y="1059582"/>
            <a:ext cx="3816424" cy="372772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860033" y="1080784"/>
            <a:ext cx="3823593" cy="370521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5409734"/>
      </p:ext>
    </p:extLst>
  </p:cSld>
  <p:clrMapOvr>
    <a:masterClrMapping/>
  </p:clrMapOvr>
  <p:transition spd="slow"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85274" y="1151335"/>
            <a:ext cx="3909120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85274" y="1631156"/>
            <a:ext cx="3909120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994722" y="1151335"/>
            <a:ext cx="3897759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994722" y="1631156"/>
            <a:ext cx="3897759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標題 1"/>
          <p:cNvSpPr>
            <a:spLocks noGrp="1"/>
          </p:cNvSpPr>
          <p:nvPr>
            <p:ph type="title"/>
          </p:nvPr>
        </p:nvSpPr>
        <p:spPr>
          <a:xfrm>
            <a:off x="1378425" y="47625"/>
            <a:ext cx="6849589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2783288494"/>
      </p:ext>
    </p:extLst>
  </p:cSld>
  <p:clrMapOvr>
    <a:masterClrMapping/>
  </p:clrMapOvr>
  <p:transition spd="slow"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75229390"/>
      </p:ext>
    </p:extLst>
  </p:cSld>
  <p:clrMapOvr>
    <a:masterClrMapping/>
  </p:clrMapOvr>
  <p:transition spd="slow"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TW" altLang="en-US" noProof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7602023"/>
      </p:ext>
    </p:extLst>
  </p:cSld>
  <p:clrMapOvr>
    <a:masterClrMapping/>
  </p:clrMapOvr>
  <p:transition spd="slow"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39245213"/>
      </p:ext>
    </p:extLst>
  </p:cSld>
  <p:clrMapOvr>
    <a:masterClrMapping/>
  </p:clrMapOvr>
  <p:transition spd="slow"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64777" y="47625"/>
            <a:ext cx="6863237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899592" y="1113588"/>
            <a:ext cx="3744417" cy="367240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32040" y="1113588"/>
            <a:ext cx="3744416" cy="367240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5453461"/>
      </p:ext>
    </p:extLst>
  </p:cSld>
  <p:clrMapOvr>
    <a:masterClrMapping/>
  </p:clrMapOvr>
  <p:transition spd="slow">
    <p:split orient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7" name="文字版面配置區 6"/>
          <p:cNvSpPr>
            <a:spLocks noGrp="1"/>
          </p:cNvSpPr>
          <p:nvPr>
            <p:ph type="body" sz="quarter" idx="13"/>
          </p:nvPr>
        </p:nvSpPr>
        <p:spPr>
          <a:xfrm>
            <a:off x="919348" y="1113588"/>
            <a:ext cx="7757108" cy="3769305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09329999"/>
      </p:ext>
    </p:extLst>
  </p:cSld>
  <p:clrMapOvr>
    <a:masterClrMapping/>
  </p:clrMapOvr>
  <p:transition spd="slow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10185" y="47625"/>
            <a:ext cx="6917828" cy="85725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99592" y="1113235"/>
            <a:ext cx="7776864" cy="3726767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20796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899592" y="1597819"/>
            <a:ext cx="7558608" cy="1102519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909600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pic>
        <p:nvPicPr>
          <p:cNvPr id="5" name="Picture 5" descr="標語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5" y="0"/>
            <a:ext cx="5046663" cy="51435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 userDrawn="1"/>
        </p:nvSpPr>
        <p:spPr>
          <a:xfrm>
            <a:off x="184277" y="3651870"/>
            <a:ext cx="8759319" cy="1080120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 algn="ctr">
              <a:spcBef>
                <a:spcPct val="20000"/>
              </a:spcBef>
              <a:defRPr/>
            </a:pPr>
            <a:r>
              <a:rPr lang="en-US" altLang="zh-TW" sz="3300" b="1" dirty="0">
                <a:solidFill>
                  <a:srgbClr val="FF99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stral" panose="03090702030407020403" pitchFamily="66" charset="0"/>
                <a:ea typeface="標楷體" pitchFamily="65" charset="-120"/>
              </a:rPr>
              <a:t>Improving the Quality of Life Through the Power of Biotechnology!</a:t>
            </a:r>
            <a:endParaRPr lang="zh-TW" altLang="en-US" sz="3300" b="1" dirty="0">
              <a:solidFill>
                <a:srgbClr val="FF99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stral" panose="03090702030407020403" pitchFamily="66" charset="0"/>
              <a:ea typeface="標楷體" pitchFamily="65" charset="-120"/>
            </a:endParaRPr>
          </a:p>
          <a:p>
            <a:pPr marL="257175" indent="-257175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kumimoji="0" lang="zh-TW" altLang="en-US" sz="788" dirty="0">
              <a:latin typeface="Mistral" panose="03090702030407020403" pitchFamily="66" charset="0"/>
              <a:ea typeface="標楷體" pitchFamily="65" charset="-12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 userDrawn="1"/>
        </p:nvSpPr>
        <p:spPr bwMode="auto">
          <a:xfrm>
            <a:off x="5542113" y="2667575"/>
            <a:ext cx="3168352" cy="60625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lIns="97472" tIns="48735" rIns="97472" bIns="48735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72741">
              <a:spcBef>
                <a:spcPct val="50000"/>
              </a:spcBef>
            </a:pPr>
            <a:r>
              <a:rPr kumimoji="1" lang="zh-TW" altLang="en-US" sz="3300" b="1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謝謝指導</a:t>
            </a:r>
          </a:p>
        </p:txBody>
      </p:sp>
      <p:pic>
        <p:nvPicPr>
          <p:cNvPr id="9" name="圖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90" y="55250"/>
            <a:ext cx="1480360" cy="51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55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536" y="195486"/>
            <a:ext cx="842493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771550"/>
            <a:ext cx="842493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4577139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QueenaHsu\Downloads\TEST620資產-2.emf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614469" cy="302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QueenaHsu\Downloads\TEST620資產-3.emf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521" y="1639019"/>
            <a:ext cx="3702530" cy="3518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871946" y="1447801"/>
            <a:ext cx="5810174" cy="588844"/>
          </a:xfrm>
          <a:prstGeom prst="rect">
            <a:avLst/>
          </a:prstGeom>
        </p:spPr>
        <p:txBody>
          <a:bodyPr vert="horz" lIns="38405" tIns="19202" rIns="38405" bIns="19202" rtlCol="0" anchor="ctr">
            <a:noAutofit/>
          </a:bodyPr>
          <a:lstStyle>
            <a:lvl1pPr>
              <a:defRPr sz="4000"/>
            </a:lvl1pPr>
          </a:lstStyle>
          <a:p>
            <a:r>
              <a:rPr lang="zh-TW" altLang="en-US" dirty="0"/>
              <a:t>封面標題</a:t>
            </a:r>
            <a:endParaRPr lang="en-US" dirty="0"/>
          </a:p>
        </p:txBody>
      </p:sp>
      <p:cxnSp>
        <p:nvCxnSpPr>
          <p:cNvPr id="6" name="直線接點 5"/>
          <p:cNvCxnSpPr/>
          <p:nvPr userDrawn="1"/>
        </p:nvCxnSpPr>
        <p:spPr>
          <a:xfrm>
            <a:off x="1372740" y="2036644"/>
            <a:ext cx="6902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6" y="4517867"/>
            <a:ext cx="1124107" cy="5430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字方塊 8"/>
          <p:cNvSpPr txBox="1"/>
          <p:nvPr userDrawn="1"/>
        </p:nvSpPr>
        <p:spPr>
          <a:xfrm>
            <a:off x="1278920" y="4826949"/>
            <a:ext cx="2063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年細胞治療  精準健康專業品牌</a:t>
            </a:r>
            <a:endParaRPr lang="zh-TW" altLang="en-US" sz="1000" dirty="0">
              <a:solidFill>
                <a:srgbClr val="FF9900"/>
              </a:solidFill>
            </a:endParaRPr>
          </a:p>
        </p:txBody>
      </p:sp>
      <p:pic>
        <p:nvPicPr>
          <p:cNvPr id="12" name="圖片 11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0" y="45533"/>
            <a:ext cx="2237637" cy="57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315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內頁-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>
            <a:extLst>
              <a:ext uri="{FF2B5EF4-FFF2-40B4-BE49-F238E27FC236}">
                <a16:creationId xmlns:a16="http://schemas.microsoft.com/office/drawing/2014/main" id="{AA4F2ADF-1CAF-4D54-92C5-D2E27EC4C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5107" y="4805822"/>
            <a:ext cx="2057400" cy="273844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3590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內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 hasCustomPrompt="1"/>
          </p:nvPr>
        </p:nvSpPr>
        <p:spPr>
          <a:xfrm>
            <a:off x="1629315" y="388360"/>
            <a:ext cx="5858413" cy="389365"/>
          </a:xfrm>
        </p:spPr>
        <p:txBody>
          <a:bodyPr/>
          <a:lstStyle/>
          <a:p>
            <a:r>
              <a:rPr lang="zh-TW" altLang="en-US" dirty="0"/>
              <a:t>標題</a:t>
            </a:r>
          </a:p>
        </p:txBody>
      </p:sp>
      <p:cxnSp>
        <p:nvCxnSpPr>
          <p:cNvPr id="4" name="直線接點 3"/>
          <p:cNvCxnSpPr/>
          <p:nvPr userDrawn="1"/>
        </p:nvCxnSpPr>
        <p:spPr>
          <a:xfrm>
            <a:off x="962025" y="776377"/>
            <a:ext cx="690239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投影片編號版面配置區 5">
            <a:extLst>
              <a:ext uri="{FF2B5EF4-FFF2-40B4-BE49-F238E27FC236}">
                <a16:creationId xmlns:a16="http://schemas.microsoft.com/office/drawing/2014/main" id="{6890D54B-F8CA-428E-8A51-8E192B688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5107" y="4805822"/>
            <a:ext cx="2057400" cy="273844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890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內頁-圖樣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854372" y="1"/>
            <a:ext cx="2147672" cy="299949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83971" indent="0">
              <a:buNone/>
              <a:defRPr sz="2400"/>
            </a:lvl2pPr>
            <a:lvl3pPr marL="767942" indent="0">
              <a:buNone/>
              <a:defRPr sz="2000"/>
            </a:lvl3pPr>
            <a:lvl4pPr marL="1151913" indent="0">
              <a:buNone/>
              <a:defRPr sz="1700"/>
            </a:lvl4pPr>
            <a:lvl5pPr marL="1535885" indent="0">
              <a:buNone/>
              <a:defRPr sz="1700"/>
            </a:lvl5pPr>
            <a:lvl6pPr marL="1919856" indent="0">
              <a:buNone/>
              <a:defRPr sz="1700"/>
            </a:lvl6pPr>
            <a:lvl7pPr marL="2303827" indent="0">
              <a:buNone/>
              <a:defRPr sz="1700"/>
            </a:lvl7pPr>
            <a:lvl8pPr marL="2687798" indent="0">
              <a:buNone/>
              <a:defRPr sz="1700"/>
            </a:lvl8pPr>
            <a:lvl9pPr marL="3071770" indent="0">
              <a:buNone/>
              <a:defRPr sz="17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591596" y="2152547"/>
            <a:ext cx="2147672" cy="299095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383971" indent="0">
              <a:buNone/>
              <a:defRPr sz="2400"/>
            </a:lvl2pPr>
            <a:lvl3pPr marL="767942" indent="0">
              <a:buNone/>
              <a:defRPr sz="2000"/>
            </a:lvl3pPr>
            <a:lvl4pPr marL="1151913" indent="0">
              <a:buNone/>
              <a:defRPr sz="1700"/>
            </a:lvl4pPr>
            <a:lvl5pPr marL="1535885" indent="0">
              <a:buNone/>
              <a:defRPr sz="1700"/>
            </a:lvl5pPr>
            <a:lvl6pPr marL="1919856" indent="0">
              <a:buNone/>
              <a:defRPr sz="1700"/>
            </a:lvl6pPr>
            <a:lvl7pPr marL="2303827" indent="0">
              <a:buNone/>
              <a:defRPr sz="1700"/>
            </a:lvl7pPr>
            <a:lvl8pPr marL="2687798" indent="0">
              <a:buNone/>
              <a:defRPr sz="1700"/>
            </a:lvl8pPr>
            <a:lvl9pPr marL="3071770" indent="0">
              <a:buNone/>
              <a:defRPr sz="17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6854372" y="3086100"/>
            <a:ext cx="2147672" cy="205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794" tIns="38397" rIns="76794" bIns="383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 userDrawn="1"/>
        </p:nvSpPr>
        <p:spPr>
          <a:xfrm>
            <a:off x="4591596" y="1"/>
            <a:ext cx="2147672" cy="2065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6794" tIns="38397" rIns="76794" bIns="383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500">
              <a:solidFill>
                <a:schemeClr val="tx1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149896" y="231569"/>
            <a:ext cx="4267726" cy="365167"/>
          </a:xfrm>
        </p:spPr>
        <p:txBody>
          <a:bodyPr/>
          <a:lstStyle/>
          <a:p>
            <a:r>
              <a:rPr lang="zh-TW" altLang="en-US" dirty="0"/>
              <a:t>標題</a:t>
            </a: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6" y="4527392"/>
            <a:ext cx="1124107" cy="54300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字方塊 8"/>
          <p:cNvSpPr txBox="1"/>
          <p:nvPr userDrawn="1"/>
        </p:nvSpPr>
        <p:spPr>
          <a:xfrm>
            <a:off x="1278920" y="4826949"/>
            <a:ext cx="2063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年細胞治療  精準健康專業品牌</a:t>
            </a:r>
            <a:endParaRPr lang="zh-TW" altLang="en-US" sz="1000" dirty="0">
              <a:solidFill>
                <a:srgbClr val="FF9900"/>
              </a:solidFill>
            </a:endParaRPr>
          </a:p>
        </p:txBody>
      </p:sp>
      <p:cxnSp>
        <p:nvCxnSpPr>
          <p:cNvPr id="10" name="直線接點 9"/>
          <p:cNvCxnSpPr/>
          <p:nvPr userDrawn="1"/>
        </p:nvCxnSpPr>
        <p:spPr>
          <a:xfrm>
            <a:off x="149896" y="596735"/>
            <a:ext cx="626277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投影片編號版面配置區 5">
            <a:extLst>
              <a:ext uri="{FF2B5EF4-FFF2-40B4-BE49-F238E27FC236}">
                <a16:creationId xmlns:a16="http://schemas.microsoft.com/office/drawing/2014/main" id="{DCDC0726-F157-47F8-B5D5-541CABB18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5107" y="4805822"/>
            <a:ext cx="2057400" cy="273844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259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內頁-全球圖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4">
            <a:extLst>
              <a:ext uri="{FF2B5EF4-FFF2-40B4-BE49-F238E27FC236}">
                <a16:creationId xmlns:a16="http://schemas.microsoft.com/office/drawing/2014/main" id="{C95408B3-34F6-3C4E-8EC5-02C60CA130ED}"/>
              </a:ext>
            </a:extLst>
          </p:cNvPr>
          <p:cNvSpPr/>
          <p:nvPr userDrawn="1"/>
        </p:nvSpPr>
        <p:spPr>
          <a:xfrm rot="10800000" flipV="1">
            <a:off x="4907385" y="0"/>
            <a:ext cx="4236614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405" tIns="19202" rIns="38405" bIns="19202" rtlCol="0" anchor="ctr"/>
          <a:lstStyle/>
          <a:p>
            <a:pPr algn="ctr"/>
            <a:endParaRPr lang="en-US"/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6" y="4536917"/>
            <a:ext cx="1124107" cy="54300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字方塊 6"/>
          <p:cNvSpPr txBox="1"/>
          <p:nvPr userDrawn="1"/>
        </p:nvSpPr>
        <p:spPr>
          <a:xfrm>
            <a:off x="1278920" y="4826949"/>
            <a:ext cx="2063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年細胞治療  精準健康專業品牌</a:t>
            </a:r>
            <a:endParaRPr lang="zh-TW" altLang="en-US" sz="1000" dirty="0">
              <a:solidFill>
                <a:srgbClr val="FF9900"/>
              </a:solidFill>
            </a:endParaRPr>
          </a:p>
        </p:txBody>
      </p:sp>
      <p:sp>
        <p:nvSpPr>
          <p:cNvPr id="8" name="標題 1"/>
          <p:cNvSpPr>
            <a:spLocks noGrp="1"/>
          </p:cNvSpPr>
          <p:nvPr>
            <p:ph type="title" hasCustomPrompt="1"/>
          </p:nvPr>
        </p:nvSpPr>
        <p:spPr>
          <a:xfrm>
            <a:off x="149896" y="231569"/>
            <a:ext cx="4267726" cy="365167"/>
          </a:xfrm>
        </p:spPr>
        <p:txBody>
          <a:bodyPr/>
          <a:lstStyle/>
          <a:p>
            <a:r>
              <a:rPr lang="zh-TW" altLang="en-US" dirty="0"/>
              <a:t>標題</a:t>
            </a:r>
          </a:p>
        </p:txBody>
      </p:sp>
      <p:cxnSp>
        <p:nvCxnSpPr>
          <p:cNvPr id="9" name="直線接點 8"/>
          <p:cNvCxnSpPr/>
          <p:nvPr userDrawn="1"/>
        </p:nvCxnSpPr>
        <p:spPr>
          <a:xfrm>
            <a:off x="149896" y="596735"/>
            <a:ext cx="6262779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016" y="2466667"/>
            <a:ext cx="3591762" cy="2606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投影片編號版面配置區 5">
            <a:extLst>
              <a:ext uri="{FF2B5EF4-FFF2-40B4-BE49-F238E27FC236}">
                <a16:creationId xmlns:a16="http://schemas.microsoft.com/office/drawing/2014/main" id="{8C53F78F-0112-4C36-944B-1829B352C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5107" y="4805822"/>
            <a:ext cx="2057400" cy="273844"/>
          </a:xfrm>
        </p:spPr>
        <p:txBody>
          <a:bodyPr/>
          <a:lstStyle>
            <a:lvl1pPr>
              <a:defRPr sz="1000">
                <a:latin typeface="+mj-lt"/>
              </a:defRPr>
            </a:lvl1pPr>
          </a:lstStyle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10015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謝謝指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7238" cy="5143500"/>
          </a:xfrm>
          <a:prstGeom prst="rect">
            <a:avLst/>
          </a:prstGeom>
        </p:spPr>
      </p:pic>
      <p:sp>
        <p:nvSpPr>
          <p:cNvPr id="3" name="文字方塊 2"/>
          <p:cNvSpPr txBox="1"/>
          <p:nvPr userDrawn="1"/>
        </p:nvSpPr>
        <p:spPr>
          <a:xfrm>
            <a:off x="4620728" y="211667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4000" b="1" dirty="0">
                <a:solidFill>
                  <a:srgbClr val="996633"/>
                </a:solidFill>
              </a:rPr>
              <a:t>謝謝指導</a:t>
            </a:r>
          </a:p>
        </p:txBody>
      </p:sp>
      <p:sp>
        <p:nvSpPr>
          <p:cNvPr id="5" name="文字方塊 4"/>
          <p:cNvSpPr txBox="1"/>
          <p:nvPr userDrawn="1"/>
        </p:nvSpPr>
        <p:spPr>
          <a:xfrm>
            <a:off x="3514883" y="2903196"/>
            <a:ext cx="473719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600" b="1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Rage Italic" panose="03070502040507070304" pitchFamily="66" charset="0"/>
                <a:ea typeface="+mn-ea"/>
                <a:cs typeface="+mn-cs"/>
              </a:rPr>
              <a:t>Value in Science, Success in Quality.</a:t>
            </a:r>
            <a:endParaRPr lang="zh-TW" altLang="zh-TW" sz="2600" b="1" kern="1200" dirty="0">
              <a:solidFill>
                <a:schemeClr val="tx1">
                  <a:lumMod val="75000"/>
                  <a:lumOff val="25000"/>
                </a:schemeClr>
              </a:solidFill>
              <a:latin typeface="Rage Italic" panose="03070502040507070304" pitchFamily="66" charset="0"/>
              <a:ea typeface="+mn-ea"/>
              <a:cs typeface="+mn-cs"/>
            </a:endParaRPr>
          </a:p>
        </p:txBody>
      </p:sp>
      <p:pic>
        <p:nvPicPr>
          <p:cNvPr id="6" name="圖片 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0" y="45533"/>
            <a:ext cx="2237637" cy="575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161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rgbClr val="996633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00">
                <a:latin typeface="+mj-lt"/>
              </a:defRPr>
            </a:lvl1pPr>
          </a:lstStyle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8281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EDD19BCE-9FBA-41EA-BF6F-5B4A3DBAFDA2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0">
                <a:srgbClr val="FAD17E"/>
              </a:gs>
              <a:gs pos="100000">
                <a:srgbClr val="8DD7D5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000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48BD4A8-49D6-4FAC-837A-3E8CD371D4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0" y="45533"/>
            <a:ext cx="2237637" cy="575094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B1B4612C-E3BB-4FF5-94F5-B198708904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915566"/>
            <a:ext cx="5810174" cy="447096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1386B0BE-DB7B-4F81-ACD8-58E13C01FE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8E2EE-2E67-4BC6-BEB3-254B21999F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31863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7086600" y="4812062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CAE02-D713-49A2-9A31-F3060F388B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08468400"/>
      </p:ext>
    </p:extLst>
  </p:cSld>
  <p:clrMapOvr>
    <a:masterClrMapping/>
  </p:clrMapOvr>
  <p:transition spd="slow">
    <p:split orient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投影片編號版面配置區 1"/>
          <p:cNvSpPr>
            <a:spLocks noGrp="1"/>
          </p:cNvSpPr>
          <p:nvPr>
            <p:ph type="sldNum" sz="quarter" idx="4"/>
          </p:nvPr>
        </p:nvSpPr>
        <p:spPr>
          <a:xfrm>
            <a:off x="7086600" y="4812062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CAE02-D713-49A2-9A31-F3060F388B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587428"/>
      </p:ext>
    </p:extLst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79512" y="339502"/>
            <a:ext cx="4248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79512" y="915566"/>
            <a:ext cx="424847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9277358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內容頁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30505" y="34495"/>
            <a:ext cx="4714490" cy="278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7" name="矩形 6"/>
          <p:cNvSpPr/>
          <p:nvPr userDrawn="1"/>
        </p:nvSpPr>
        <p:spPr>
          <a:xfrm>
            <a:off x="6843381" y="4364180"/>
            <a:ext cx="1976770" cy="61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5145069" y="4001345"/>
            <a:ext cx="3742660" cy="72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419211" y="187485"/>
            <a:ext cx="8297876" cy="432047"/>
          </a:xfrm>
          <a:prstGeom prst="rect">
            <a:avLst/>
          </a:prstGeom>
        </p:spPr>
        <p:txBody>
          <a:bodyPr vert="horz"/>
          <a:lstStyle>
            <a:lvl1pPr>
              <a:defRPr sz="2100" b="0" i="0">
                <a:solidFill>
                  <a:schemeClr val="tx1">
                    <a:lumMod val="60000"/>
                    <a:lumOff val="4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1pPr>
          </a:lstStyle>
          <a:p>
            <a:r>
              <a:rPr kumimoji="1" lang="zh-TW" altLang="en-US" dirty="0"/>
              <a:t>點擊此處編輯標題</a:t>
            </a:r>
            <a:endParaRPr kumimoji="1"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419211" y="813197"/>
            <a:ext cx="8297876" cy="333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350">
                <a:solidFill>
                  <a:srgbClr val="7C7C7C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1pPr>
          </a:lstStyle>
          <a:p>
            <a:r>
              <a:rPr kumimoji="1" lang="zh-TW" altLang="en-US" dirty="0"/>
              <a:t>點擊此處編輯副標題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419101" y="1146573"/>
            <a:ext cx="8297863" cy="3383756"/>
          </a:xfrm>
          <a:prstGeom prst="rect">
            <a:avLst/>
          </a:prstGeom>
        </p:spPr>
        <p:txBody>
          <a:bodyPr vert="horz"/>
          <a:lstStyle>
            <a:lvl1pPr marL="257175" indent="-257175">
              <a:lnSpc>
                <a:spcPct val="110000"/>
              </a:lnSpc>
              <a:buClr>
                <a:schemeClr val="accent2"/>
              </a:buClr>
              <a:buSzPct val="70000"/>
              <a:buFont typeface="Wingdings" charset="2"/>
              <a:buChar char="l"/>
              <a:defRPr sz="1500" b="0" i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1pPr>
            <a:lvl2pPr>
              <a:lnSpc>
                <a:spcPct val="110000"/>
              </a:lnSpc>
              <a:defRPr sz="1350" b="0" i="0"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2pPr>
            <a:lvl3pPr marL="857250" indent="-171450">
              <a:lnSpc>
                <a:spcPct val="110000"/>
              </a:lnSpc>
              <a:buClr>
                <a:schemeClr val="accent2"/>
              </a:buClr>
              <a:buSzPct val="60000"/>
              <a:buFont typeface="Wingdings" charset="2"/>
              <a:buChar char="l"/>
              <a:defRPr sz="1200" b="0" i="0"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3pPr>
            <a:lvl4pPr>
              <a:lnSpc>
                <a:spcPct val="110000"/>
              </a:lnSpc>
              <a:defRPr sz="1050" b="0" i="0"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4pPr>
            <a:lvl5pPr>
              <a:lnSpc>
                <a:spcPct val="110000"/>
              </a:lnSpc>
              <a:defRPr sz="900" b="0" i="0">
                <a:latin typeface="微軟正黑體" panose="020B0604030504040204" pitchFamily="34" charset="-120"/>
                <a:ea typeface="微軟正黑體" panose="020B0604030504040204" pitchFamily="34" charset="-120"/>
                <a:cs typeface="微軟正黑體" panose="020B0604030504040204" pitchFamily="34" charset="-120"/>
              </a:defRPr>
            </a:lvl5pPr>
          </a:lstStyle>
          <a:p>
            <a:pPr lvl="0"/>
            <a:r>
              <a:rPr kumimoji="1" lang="zh-TW" altLang="en-US" dirty="0"/>
              <a:t>點擊此處編輯文本項目</a:t>
            </a:r>
          </a:p>
          <a:p>
            <a:pPr lvl="1"/>
            <a:r>
              <a:rPr kumimoji="1" lang="zh-TW" altLang="en-US" dirty="0"/>
              <a:t>二级</a:t>
            </a:r>
          </a:p>
          <a:p>
            <a:pPr lvl="2"/>
            <a:r>
              <a:rPr kumimoji="1" lang="zh-TW" altLang="en-US" dirty="0"/>
              <a:t>三级</a:t>
            </a:r>
          </a:p>
          <a:p>
            <a:pPr lvl="3"/>
            <a:r>
              <a:rPr kumimoji="1" lang="zh-TW" altLang="en-US" dirty="0"/>
              <a:t>四级</a:t>
            </a:r>
          </a:p>
          <a:p>
            <a:pPr lvl="4"/>
            <a:r>
              <a:rPr kumimoji="1" lang="zh-TW" altLang="en-US" dirty="0"/>
              <a:t>五级</a:t>
            </a:r>
            <a:endParaRPr kumimoji="1" lang="zh-CN" altLang="en-US" dirty="0"/>
          </a:p>
        </p:txBody>
      </p:sp>
      <p:pic>
        <p:nvPicPr>
          <p:cNvPr id="8" name="Picture 3" descr="C:\Users\yellow21433\Desktop\署LOGO\FDA-finout署(部)TAIWAN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5150" y="4626117"/>
            <a:ext cx="1905000" cy="352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309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10595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49246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1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720790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2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792334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3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863879" y="1275606"/>
            <a:ext cx="1648869" cy="164886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0241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72000" y="0"/>
            <a:ext cx="410445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1995686"/>
            <a:ext cx="9144000" cy="2880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56313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347864" y="131536"/>
            <a:ext cx="5796136" cy="15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104000" y="1798321"/>
            <a:ext cx="5040000" cy="15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824000" y="3465106"/>
            <a:ext cx="4320000" cy="154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581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937417" y="1"/>
            <a:ext cx="1872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1968708" y="1"/>
            <a:ext cx="1872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0" y="1"/>
            <a:ext cx="1872000" cy="51434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16533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3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1" r:id="rId3"/>
    <p:sldLayoutId id="2147483660" r:id="rId4"/>
    <p:sldLayoutId id="2147483662" r:id="rId5"/>
    <p:sldLayoutId id="2147483655" r:id="rId6"/>
    <p:sldLayoutId id="2147483663" r:id="rId7"/>
    <p:sldLayoutId id="2147483664" r:id="rId8"/>
    <p:sldLayoutId id="2147483668" r:id="rId9"/>
    <p:sldLayoutId id="2147483665" r:id="rId10"/>
    <p:sldLayoutId id="2147483670" r:id="rId11"/>
    <p:sldLayoutId id="2147483675" r:id="rId12"/>
    <p:sldLayoutId id="2147483672" r:id="rId13"/>
    <p:sldLayoutId id="2147483656" r:id="rId14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3" r:id="rId2"/>
  </p:sldLayoutIdLst>
  <p:hf hd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5474" y="1113235"/>
            <a:ext cx="7802990" cy="372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171016" name="Rectangle 8"/>
          <p:cNvSpPr>
            <a:spLocks noChangeArrowheads="1"/>
          </p:cNvSpPr>
          <p:nvPr/>
        </p:nvSpPr>
        <p:spPr bwMode="auto">
          <a:xfrm>
            <a:off x="-1" y="0"/>
            <a:ext cx="684000" cy="5143500"/>
          </a:xfrm>
          <a:prstGeom prst="rect">
            <a:avLst/>
          </a:prstGeom>
          <a:solidFill>
            <a:srgbClr val="A5F1D9"/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350">
              <a:latin typeface="+mn-lt"/>
              <a:ea typeface="+mn-ea"/>
            </a:endParaRPr>
          </a:p>
        </p:txBody>
      </p:sp>
      <p:sp>
        <p:nvSpPr>
          <p:cNvPr id="171018" name="Line 10"/>
          <p:cNvSpPr>
            <a:spLocks noChangeShapeType="1"/>
          </p:cNvSpPr>
          <p:nvPr/>
        </p:nvSpPr>
        <p:spPr bwMode="auto">
          <a:xfrm>
            <a:off x="900114" y="897731"/>
            <a:ext cx="7775575" cy="0"/>
          </a:xfrm>
          <a:prstGeom prst="line">
            <a:avLst/>
          </a:prstGeom>
          <a:noFill/>
          <a:ln w="44450">
            <a:solidFill>
              <a:srgbClr val="FF9900"/>
            </a:solidFill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 sz="1350">
              <a:latin typeface="+mn-lt"/>
              <a:ea typeface="+mn-ea"/>
            </a:endParaRPr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90" y="55250"/>
            <a:ext cx="1480360" cy="516713"/>
          </a:xfrm>
          <a:prstGeom prst="rect">
            <a:avLst/>
          </a:prstGeom>
        </p:spPr>
      </p:pic>
      <p:sp>
        <p:nvSpPr>
          <p:cNvPr id="2" name="頁尾版面配置區 1"/>
          <p:cNvSpPr>
            <a:spLocks noGrp="1"/>
          </p:cNvSpPr>
          <p:nvPr>
            <p:ph type="ftr" sz="quarter" idx="3"/>
          </p:nvPr>
        </p:nvSpPr>
        <p:spPr>
          <a:xfrm>
            <a:off x="3124200" y="4870600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 i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auto">
          <a:xfrm>
            <a:off x="1394092" y="47625"/>
            <a:ext cx="6738386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/>
              <a:t>按一下以編輯母片標題樣式</a:t>
            </a:r>
          </a:p>
        </p:txBody>
      </p:sp>
      <p:grpSp>
        <p:nvGrpSpPr>
          <p:cNvPr id="9" name="群組 8"/>
          <p:cNvGrpSpPr/>
          <p:nvPr userDrawn="1"/>
        </p:nvGrpSpPr>
        <p:grpSpPr>
          <a:xfrm>
            <a:off x="109187" y="-1"/>
            <a:ext cx="3072440" cy="775098"/>
            <a:chOff x="109187" y="-1"/>
            <a:chExt cx="3072440" cy="1033464"/>
          </a:xfrm>
        </p:grpSpPr>
        <p:sp>
          <p:nvSpPr>
            <p:cNvPr id="12" name="Freeform 9"/>
            <p:cNvSpPr>
              <a:spLocks/>
            </p:cNvSpPr>
            <p:nvPr userDrawn="1"/>
          </p:nvSpPr>
          <p:spPr bwMode="auto">
            <a:xfrm>
              <a:off x="379115" y="0"/>
              <a:ext cx="2743200" cy="1033463"/>
            </a:xfrm>
            <a:custGeom>
              <a:avLst/>
              <a:gdLst>
                <a:gd name="T0" fmla="*/ 2147483647 w 1728"/>
                <a:gd name="T1" fmla="*/ 0 h 735"/>
                <a:gd name="T2" fmla="*/ 2147483647 w 1728"/>
                <a:gd name="T3" fmla="*/ 2147483647 h 735"/>
                <a:gd name="T4" fmla="*/ 2147483647 w 1728"/>
                <a:gd name="T5" fmla="*/ 2147483647 h 735"/>
                <a:gd name="T6" fmla="*/ 2147483647 w 1728"/>
                <a:gd name="T7" fmla="*/ 2147483647 h 735"/>
                <a:gd name="T8" fmla="*/ 2147483647 w 1728"/>
                <a:gd name="T9" fmla="*/ 2147483647 h 735"/>
                <a:gd name="T10" fmla="*/ 2147483647 w 1728"/>
                <a:gd name="T11" fmla="*/ 2147483647 h 735"/>
                <a:gd name="T12" fmla="*/ 2147483647 w 1728"/>
                <a:gd name="T13" fmla="*/ 2147483647 h 735"/>
                <a:gd name="T14" fmla="*/ 2147483647 w 1728"/>
                <a:gd name="T15" fmla="*/ 2147483647 h 735"/>
                <a:gd name="T16" fmla="*/ 2147483647 w 1728"/>
                <a:gd name="T17" fmla="*/ 2147483647 h 735"/>
                <a:gd name="T18" fmla="*/ 0 w 1728"/>
                <a:gd name="T19" fmla="*/ 2147483647 h 735"/>
                <a:gd name="T20" fmla="*/ 0 w 1728"/>
                <a:gd name="T21" fmla="*/ 2147483647 h 735"/>
                <a:gd name="T22" fmla="*/ 0 w 1728"/>
                <a:gd name="T23" fmla="*/ 0 h 735"/>
                <a:gd name="T24" fmla="*/ 2147483647 w 1728"/>
                <a:gd name="T25" fmla="*/ 0 h 73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8" h="735">
                  <a:moveTo>
                    <a:pt x="1728" y="0"/>
                  </a:moveTo>
                  <a:lnTo>
                    <a:pt x="1728" y="480"/>
                  </a:lnTo>
                  <a:lnTo>
                    <a:pt x="380" y="482"/>
                  </a:lnTo>
                  <a:lnTo>
                    <a:pt x="354" y="480"/>
                  </a:lnTo>
                  <a:lnTo>
                    <a:pt x="308" y="489"/>
                  </a:lnTo>
                  <a:cubicBezTo>
                    <a:pt x="290" y="498"/>
                    <a:pt x="263" y="513"/>
                    <a:pt x="246" y="531"/>
                  </a:cubicBezTo>
                  <a:cubicBezTo>
                    <a:pt x="229" y="549"/>
                    <a:pt x="215" y="574"/>
                    <a:pt x="206" y="597"/>
                  </a:cubicBezTo>
                  <a:cubicBezTo>
                    <a:pt x="197" y="620"/>
                    <a:pt x="194" y="643"/>
                    <a:pt x="192" y="666"/>
                  </a:cubicBezTo>
                  <a:lnTo>
                    <a:pt x="192" y="735"/>
                  </a:lnTo>
                  <a:lnTo>
                    <a:pt x="0" y="735"/>
                  </a:lnTo>
                  <a:lnTo>
                    <a:pt x="0" y="480"/>
                  </a:lnTo>
                  <a:lnTo>
                    <a:pt x="0" y="0"/>
                  </a:lnTo>
                  <a:lnTo>
                    <a:pt x="1728" y="0"/>
                  </a:lnTo>
                  <a:close/>
                </a:path>
              </a:pathLst>
            </a:custGeom>
            <a:solidFill>
              <a:srgbClr val="A5F1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TW" altLang="en-US" sz="1350"/>
            </a:p>
          </p:txBody>
        </p:sp>
        <p:sp>
          <p:nvSpPr>
            <p:cNvPr id="3" name="矩形 2"/>
            <p:cNvSpPr/>
            <p:nvPr userDrawn="1"/>
          </p:nvSpPr>
          <p:spPr bwMode="auto">
            <a:xfrm>
              <a:off x="1489627" y="-1"/>
              <a:ext cx="1692000" cy="6840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135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endParaRPr>
            </a:p>
          </p:txBody>
        </p:sp>
        <p:pic>
          <p:nvPicPr>
            <p:cNvPr id="1028" name="Picture 4" descr="C:\Users\vivianchien\Documents\2016 CAP\2016 CAP logo\CAP_Cert_Large_MICROSOFT_Color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187" y="13651"/>
              <a:ext cx="1051562" cy="630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01252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ransition spd="slow">
    <p:split orient="vert"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chemeClr val="accent6">
              <a:lumMod val="50000"/>
            </a:schemeClr>
          </a:solidFill>
          <a:latin typeface="Calibri" panose="020F0502020204030204" pitchFamily="34" charset="0"/>
          <a:ea typeface="微軟正黑體" panose="020B0604030504040204" pitchFamily="34" charset="-120"/>
          <a:cs typeface="微軟正黑體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CC6600"/>
          </a:solidFill>
          <a:latin typeface="Calibri" pitchFamily="34" charset="0"/>
          <a:ea typeface="微軟正黑體"/>
          <a:cs typeface="微軟正黑體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CC6600"/>
          </a:solidFill>
          <a:latin typeface="Calibri" pitchFamily="34" charset="0"/>
          <a:ea typeface="微軟正黑體"/>
          <a:cs typeface="微軟正黑體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CC6600"/>
          </a:solidFill>
          <a:latin typeface="Calibri" pitchFamily="34" charset="0"/>
          <a:ea typeface="微軟正黑體"/>
          <a:cs typeface="微軟正黑體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 b="1">
          <a:solidFill>
            <a:srgbClr val="CC6600"/>
          </a:solidFill>
          <a:latin typeface="Calibri" pitchFamily="34" charset="0"/>
          <a:ea typeface="微軟正黑體"/>
          <a:cs typeface="微軟正黑體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Times New Roman" pitchFamily="18" charset="0"/>
          <a:ea typeface="標楷體" pitchFamily="65" charset="-12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Times New Roman" pitchFamily="18" charset="0"/>
          <a:ea typeface="標楷體" pitchFamily="65" charset="-12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Times New Roman" pitchFamily="18" charset="0"/>
          <a:ea typeface="標楷體" pitchFamily="65" charset="-12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kumimoji="1" sz="2400" b="1">
          <a:solidFill>
            <a:schemeClr val="tx1"/>
          </a:solidFill>
          <a:latin typeface="Times New Roman" pitchFamily="18" charset="0"/>
          <a:ea typeface="標楷體" pitchFamily="65" charset="-12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kumimoji="1" sz="2100">
          <a:solidFill>
            <a:schemeClr val="tx1"/>
          </a:solidFill>
          <a:latin typeface="Calibri" panose="020F0502020204030204" pitchFamily="34" charset="0"/>
          <a:ea typeface="微軟正黑體" panose="020B0604030504040204" pitchFamily="34" charset="-120"/>
          <a:cs typeface="微軟正黑體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 sz="1800">
          <a:solidFill>
            <a:schemeClr val="tx1"/>
          </a:solidFill>
          <a:latin typeface="Calibri" panose="020F0502020204030204" pitchFamily="34" charset="0"/>
          <a:ea typeface="微軟正黑體" panose="020B0604030504040204" pitchFamily="34" charset="-120"/>
          <a:cs typeface="微軟正黑體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kumimoji="1" sz="1500">
          <a:solidFill>
            <a:schemeClr val="tx1"/>
          </a:solidFill>
          <a:latin typeface="Calibri" panose="020F0502020204030204" pitchFamily="34" charset="0"/>
          <a:ea typeface="微軟正黑體" panose="020B0604030504040204" pitchFamily="34" charset="-120"/>
          <a:cs typeface="微軟正黑體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1">
          <a:solidFill>
            <a:schemeClr val="tx1"/>
          </a:solidFill>
          <a:latin typeface="Calibri" panose="020F0502020204030204" pitchFamily="34" charset="0"/>
          <a:ea typeface="微軟正黑體" panose="020B0604030504040204" pitchFamily="34" charset="-120"/>
          <a:cs typeface="微軟正黑體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kumimoji="1">
          <a:solidFill>
            <a:schemeClr val="tx1"/>
          </a:solidFill>
          <a:latin typeface="Calibri" panose="020F0502020204030204" pitchFamily="34" charset="0"/>
          <a:ea typeface="微軟正黑體" panose="020B0604030504040204" pitchFamily="34" charset="-120"/>
          <a:cs typeface="微軟正黑體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kumimoji="1" sz="1425">
          <a:solidFill>
            <a:schemeClr val="tx1"/>
          </a:solidFill>
          <a:latin typeface="+mn-lt"/>
          <a:ea typeface="+mn-ea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kumimoji="1" sz="1425">
          <a:solidFill>
            <a:schemeClr val="tx1"/>
          </a:solidFill>
          <a:latin typeface="+mn-lt"/>
          <a:ea typeface="+mn-ea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kumimoji="1" sz="1425">
          <a:solidFill>
            <a:schemeClr val="tx1"/>
          </a:solidFill>
          <a:latin typeface="+mn-lt"/>
          <a:ea typeface="+mn-ea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kumimoji="1" sz="14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QueenaHsu\Downloads\TEST620資產-2.emf"/>
          <p:cNvPicPr>
            <a:picLocks noChangeAspect="1" noChangeArrowheads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700338" cy="202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QueenaHsu\Downloads\TEST620資產-3.emf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304" y="3192977"/>
            <a:ext cx="2619746" cy="1964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191" y="329281"/>
            <a:ext cx="5810174" cy="447096"/>
          </a:xfrm>
          <a:prstGeom prst="rect">
            <a:avLst/>
          </a:prstGeom>
        </p:spPr>
        <p:txBody>
          <a:bodyPr vert="horz" lIns="38405" tIns="19202" rIns="38405" bIns="19202" rtlCol="0" anchor="ctr">
            <a:normAutofit/>
          </a:bodyPr>
          <a:lstStyle/>
          <a:p>
            <a:r>
              <a:rPr lang="zh-TW" altLang="en-US" dirty="0"/>
              <a:t>標題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861" y="884614"/>
            <a:ext cx="7886700" cy="3738027"/>
          </a:xfrm>
          <a:prstGeom prst="rect">
            <a:avLst/>
          </a:prstGeom>
        </p:spPr>
        <p:txBody>
          <a:bodyPr vert="horz" lIns="38405" tIns="19202" rIns="38405" bIns="19202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510EC9C-7AA6-034B-8A74-39E46AF9908C}"/>
              </a:ext>
            </a:extLst>
          </p:cNvPr>
          <p:cNvSpPr txBox="1"/>
          <p:nvPr userDrawn="1"/>
        </p:nvSpPr>
        <p:spPr>
          <a:xfrm>
            <a:off x="8812664" y="228954"/>
            <a:ext cx="346889" cy="200655"/>
          </a:xfrm>
          <a:prstGeom prst="rect">
            <a:avLst/>
          </a:prstGeom>
          <a:noFill/>
        </p:spPr>
        <p:txBody>
          <a:bodyPr wrap="square" lIns="76794" tIns="38397" rIns="76794" bIns="38397" rtlCol="0">
            <a:spAutoFit/>
          </a:bodyPr>
          <a:lstStyle/>
          <a:p>
            <a:pPr algn="ctr"/>
            <a:fld id="{260E2A6B-A809-4840-BF14-8648BC0BDF87}" type="slidenum">
              <a:rPr lang="id-ID" sz="800" b="0" i="0" smtClean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Montserrat" charset="0"/>
              </a:rPr>
              <a:pPr algn="ctr"/>
              <a:t>‹#›</a:t>
            </a:fld>
            <a:r>
              <a:rPr lang="id-ID" sz="800" b="1" i="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  </a:t>
            </a:r>
          </a:p>
        </p:txBody>
      </p:sp>
      <p:pic>
        <p:nvPicPr>
          <p:cNvPr id="15" name="圖片 14"/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66" y="4525182"/>
            <a:ext cx="1124107" cy="543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文字方塊 16"/>
          <p:cNvSpPr txBox="1"/>
          <p:nvPr userDrawn="1"/>
        </p:nvSpPr>
        <p:spPr>
          <a:xfrm>
            <a:off x="1278920" y="4819634"/>
            <a:ext cx="20633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20</a:t>
            </a:r>
            <a:r>
              <a:rPr lang="zh-TW" altLang="en-US" sz="1000" kern="1200" dirty="0">
                <a:solidFill>
                  <a:srgbClr val="FF9900"/>
                </a:solidFill>
                <a:effectLst/>
                <a:latin typeface="+mn-lt"/>
                <a:ea typeface="+mn-ea"/>
                <a:cs typeface="+mn-cs"/>
              </a:rPr>
              <a:t>年細胞治療  精準健康專業品牌</a:t>
            </a:r>
            <a:endParaRPr lang="zh-TW" altLang="en-US" sz="1000" dirty="0">
              <a:solidFill>
                <a:srgbClr val="FF9900"/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870" y="45533"/>
            <a:ext cx="2237637" cy="575094"/>
          </a:xfrm>
          <a:prstGeom prst="rect">
            <a:avLst/>
          </a:prstGeom>
        </p:spPr>
      </p:pic>
      <p:sp>
        <p:nvSpPr>
          <p:cNvPr id="10" name="投影片編號版面配置區 3">
            <a:extLst>
              <a:ext uri="{FF2B5EF4-FFF2-40B4-BE49-F238E27FC236}">
                <a16:creationId xmlns:a16="http://schemas.microsoft.com/office/drawing/2014/main" id="{E22D06F6-BBCA-4E6C-9CDA-0774E661CF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5107" y="4805822"/>
            <a:ext cx="2057400" cy="273844"/>
          </a:xfrm>
          <a:prstGeom prst="rect">
            <a:avLst/>
          </a:prstGeom>
        </p:spPr>
        <p:txBody>
          <a:bodyPr/>
          <a:lstStyle>
            <a:lvl1pPr algn="r">
              <a:defRPr sz="1200">
                <a:latin typeface="+mj-lt"/>
              </a:defRPr>
            </a:lvl1pPr>
          </a:lstStyle>
          <a:p>
            <a:fld id="{6B68E2EE-2E67-4BC6-BEB3-254B21999FB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818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7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23" r:id="rId8"/>
    <p:sldLayoutId id="2147483724" r:id="rId9"/>
    <p:sldLayoutId id="2147483726" r:id="rId10"/>
    <p:sldLayoutId id="2147483727" r:id="rId11"/>
  </p:sldLayoutIdLst>
  <p:hf hdr="0"/>
  <p:txStyles>
    <p:titleStyle>
      <a:lvl1pPr algn="ctr" defTabSz="767904" rtl="0" eaLnBrk="1" latinLnBrk="0" hangingPunct="1">
        <a:lnSpc>
          <a:spcPct val="90000"/>
        </a:lnSpc>
        <a:spcBef>
          <a:spcPct val="0"/>
        </a:spcBef>
        <a:buNone/>
        <a:defRPr sz="3000" b="1" kern="1200">
          <a:solidFill>
            <a:srgbClr val="996633"/>
          </a:solidFill>
          <a:latin typeface="+mj-ea"/>
          <a:ea typeface="+mj-ea"/>
          <a:cs typeface="+mj-cs"/>
        </a:defRPr>
      </a:lvl1pPr>
    </p:titleStyle>
    <p:bodyStyle>
      <a:lvl1pPr marL="0" indent="0" algn="l" defTabSz="767904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None/>
        <a:defRPr sz="2400" kern="1200">
          <a:solidFill>
            <a:schemeClr val="tx2">
              <a:lumMod val="90000"/>
              <a:lumOff val="10000"/>
            </a:schemeClr>
          </a:solidFill>
          <a:latin typeface="+mn-ea"/>
          <a:ea typeface="+mn-ea"/>
          <a:cs typeface="+mn-cs"/>
        </a:defRPr>
      </a:lvl1pPr>
      <a:lvl2pPr marL="383952" indent="0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None/>
        <a:defRPr sz="2000" kern="1200">
          <a:solidFill>
            <a:schemeClr val="tx2">
              <a:lumMod val="90000"/>
              <a:lumOff val="10000"/>
            </a:schemeClr>
          </a:solidFill>
          <a:latin typeface="+mn-ea"/>
          <a:ea typeface="+mn-ea"/>
          <a:cs typeface="+mn-cs"/>
        </a:defRPr>
      </a:lvl2pPr>
      <a:lvl3pPr marL="767904" indent="0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None/>
        <a:defRPr sz="1700" kern="1200">
          <a:solidFill>
            <a:schemeClr val="tx2">
              <a:lumMod val="90000"/>
              <a:lumOff val="10000"/>
            </a:schemeClr>
          </a:solidFill>
          <a:latin typeface="+mn-ea"/>
          <a:ea typeface="+mn-ea"/>
          <a:cs typeface="+mn-cs"/>
        </a:defRPr>
      </a:lvl3pPr>
      <a:lvl4pPr marL="1151856" indent="0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None/>
        <a:defRPr sz="1500" kern="1200">
          <a:solidFill>
            <a:schemeClr val="tx2">
              <a:lumMod val="90000"/>
              <a:lumOff val="10000"/>
            </a:schemeClr>
          </a:solidFill>
          <a:latin typeface="+mn-ea"/>
          <a:ea typeface="+mn-ea"/>
          <a:cs typeface="+mn-cs"/>
        </a:defRPr>
      </a:lvl4pPr>
      <a:lvl5pPr marL="1535808" indent="0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None/>
        <a:defRPr sz="1500" kern="1200">
          <a:solidFill>
            <a:schemeClr val="tx2">
              <a:lumMod val="90000"/>
              <a:lumOff val="10000"/>
            </a:schemeClr>
          </a:solidFill>
          <a:latin typeface="+mn-ea"/>
          <a:ea typeface="+mn-ea"/>
          <a:cs typeface="+mn-cs"/>
        </a:defRPr>
      </a:lvl5pPr>
      <a:lvl6pPr marL="2111736" indent="-191976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95688" indent="-191976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79640" indent="-191976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63592" indent="-191976" algn="l" defTabSz="767904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3952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7904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51856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35808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9760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03712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87664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71616" algn="l" defTabSz="767904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-sub.fda.gov.tw/dohclient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3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39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38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39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g"/><Relationship Id="rId1" Type="http://schemas.openxmlformats.org/officeDocument/2006/relationships/slideLayout" Target="../slideLayouts/slideLayout39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39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39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39.xml"/><Relationship Id="rId4" Type="http://schemas.openxmlformats.org/officeDocument/2006/relationships/image" Target="../media/image14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51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38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65.jp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67.jp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91.png"/><Relationship Id="rId4" Type="http://schemas.openxmlformats.org/officeDocument/2006/relationships/image" Target="../media/image168.jpg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0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p.gov.tw/" TargetMode="External"/><Relationship Id="rId2" Type="http://schemas.openxmlformats.org/officeDocument/2006/relationships/hyperlink" Target="https://e-sub.fda.gov.tw/" TargetMode="External"/><Relationship Id="rId1" Type="http://schemas.openxmlformats.org/officeDocument/2006/relationships/slideLayout" Target="../slideLayouts/slideLayout38.xml"/><Relationship Id="rId4" Type="http://schemas.openxmlformats.org/officeDocument/2006/relationships/hyperlink" Target="https://www.cp.gov.tw/portal/HicosChk.aspx" TargetMode="Externa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38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5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e-sub.fda.gov.tw/dohclient" TargetMode="Externa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3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3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3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95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3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3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3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3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3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3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3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3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3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3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3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3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3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8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38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3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38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3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9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38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3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8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38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96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藥品查驗登記暨線上申請作業平台</a:t>
            </a:r>
          </a:p>
        </p:txBody>
      </p:sp>
      <p:pic>
        <p:nvPicPr>
          <p:cNvPr id="5" name="內容版面配置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1203598"/>
            <a:ext cx="5184575" cy="2902721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4FB508BD-C46A-479C-8C75-7BE9ECD41D68}"/>
              </a:ext>
            </a:extLst>
          </p:cNvPr>
          <p:cNvSpPr txBox="1">
            <a:spLocks/>
          </p:cNvSpPr>
          <p:nvPr/>
        </p:nvSpPr>
        <p:spPr bwMode="auto">
          <a:xfrm>
            <a:off x="2468880" y="4417985"/>
            <a:ext cx="3953256" cy="56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/>
            <a:r>
              <a:rPr lang="en-US" altLang="zh-TW" sz="3400" b="0" kern="0" dirty="0">
                <a:solidFill>
                  <a:srgbClr val="000000"/>
                </a:solidFill>
                <a:hlinkClick r:id="rId3"/>
              </a:rPr>
              <a:t>https://e-sub.fda.gov.tw/dohclient</a:t>
            </a:r>
            <a:br>
              <a:rPr lang="en-US" altLang="zh-TW" sz="3400" b="0" kern="0" dirty="0">
                <a:solidFill>
                  <a:srgbClr val="000000"/>
                </a:solidFill>
              </a:rPr>
            </a:br>
            <a:endParaRPr lang="zh-TW" altLang="en-US" sz="3400" b="0" kern="0" dirty="0">
              <a:solidFill>
                <a:srgbClr val="000000"/>
              </a:solidFill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CF23B149-122E-4624-A50C-E539AFFF02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271" y="1062990"/>
            <a:ext cx="3163437" cy="3163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517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393235-6BFA-49DB-9D2E-6FF387D23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9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9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9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管理者帳號</a:t>
            </a:r>
            <a:r>
              <a:rPr kumimoji="1" lang="en-US" altLang="zh-TW" sz="29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</a:t>
            </a:r>
            <a:endParaRPr kumimoji="1" lang="zh-TW" altLang="en-US" sz="29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8BD24A7-8C98-4614-B420-8A7CB1149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94" y="699058"/>
            <a:ext cx="5644029" cy="4344077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E61EB8FA-991D-45FF-81E2-6E53FA24B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301" y="3008962"/>
            <a:ext cx="1528763" cy="1964531"/>
          </a:xfrm>
          <a:prstGeom prst="rect">
            <a:avLst/>
          </a:prstGeom>
        </p:spPr>
      </p:pic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9002FD71-7BFD-4723-8CD0-2B7789ED9060}"/>
              </a:ext>
            </a:extLst>
          </p:cNvPr>
          <p:cNvSpPr/>
          <p:nvPr/>
        </p:nvSpPr>
        <p:spPr>
          <a:xfrm>
            <a:off x="3391888" y="3845480"/>
            <a:ext cx="1528763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自然人憑證驗證中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119B629D-E5D3-4FB5-ABD3-1E64DD350798}"/>
              </a:ext>
            </a:extLst>
          </p:cNvPr>
          <p:cNvSpPr/>
          <p:nvPr/>
        </p:nvSpPr>
        <p:spPr>
          <a:xfrm>
            <a:off x="752383" y="692398"/>
            <a:ext cx="1145219" cy="43204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8" name="語音泡泡: 矩形 10">
            <a:extLst>
              <a:ext uri="{FF2B5EF4-FFF2-40B4-BE49-F238E27FC236}">
                <a16:creationId xmlns:a16="http://schemas.microsoft.com/office/drawing/2014/main" id="{6F5FCB93-2ABB-43F9-B1DC-AB419DAF8FFE}"/>
              </a:ext>
            </a:extLst>
          </p:cNvPr>
          <p:cNvSpPr/>
          <p:nvPr/>
        </p:nvSpPr>
        <p:spPr>
          <a:xfrm>
            <a:off x="2193602" y="626191"/>
            <a:ext cx="1987739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透過「我的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政府」驗證，不側錄卡片資訊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A5733F67-1A00-40AA-BCD1-0AB26DC77AAB}"/>
              </a:ext>
            </a:extLst>
          </p:cNvPr>
          <p:cNvSpPr/>
          <p:nvPr/>
        </p:nvSpPr>
        <p:spPr>
          <a:xfrm>
            <a:off x="6163916" y="924034"/>
            <a:ext cx="2643500" cy="2187131"/>
          </a:xfrm>
          <a:prstGeom prst="wedgeRectCallout">
            <a:avLst>
              <a:gd name="adj1" fmla="val -70968"/>
              <a:gd name="adj2" fmla="val -18369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168CC7F-A5D6-41CA-98BB-5C92028FCE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916" y="957421"/>
            <a:ext cx="2643500" cy="2187131"/>
          </a:xfrm>
          <a:prstGeom prst="rect">
            <a:avLst/>
          </a:prstGeom>
        </p:spPr>
      </p:pic>
      <p:sp>
        <p:nvSpPr>
          <p:cNvPr id="4" name="語音泡泡: 矩形 10">
            <a:extLst>
              <a:ext uri="{FF2B5EF4-FFF2-40B4-BE49-F238E27FC236}">
                <a16:creationId xmlns:a16="http://schemas.microsoft.com/office/drawing/2014/main" id="{87AEE437-5C6F-4CE0-9473-D38387F694A6}"/>
              </a:ext>
            </a:extLst>
          </p:cNvPr>
          <p:cNvSpPr/>
          <p:nvPr/>
        </p:nvSpPr>
        <p:spPr>
          <a:xfrm>
            <a:off x="6134671" y="2701209"/>
            <a:ext cx="2456895" cy="978963"/>
          </a:xfrm>
          <a:prstGeom prst="wedgeRectCallout">
            <a:avLst>
              <a:gd name="adj1" fmla="val 4431"/>
              <a:gd name="adj2" fmla="val -10445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請插入自然人憑證，並輸入「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PIN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 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Code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」，點選登入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1504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藥品臨床試驗報告備查申請表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99" y="904876"/>
            <a:ext cx="9017501" cy="4238624"/>
          </a:xfrm>
          <a:prstGeom prst="rect">
            <a:avLst/>
          </a:prstGeom>
        </p:spPr>
      </p:pic>
      <p:sp>
        <p:nvSpPr>
          <p:cNvPr id="5" name="投影片編號版面配置區 16">
            <a:extLst>
              <a:ext uri="{FF2B5EF4-FFF2-40B4-BE49-F238E27FC236}">
                <a16:creationId xmlns:a16="http://schemas.microsoft.com/office/drawing/2014/main" id="{E2A4A9A4-D3B2-44FB-A968-F2AFBD8744FB}"/>
              </a:ext>
            </a:extLst>
          </p:cNvPr>
          <p:cNvSpPr txBox="1">
            <a:spLocks/>
          </p:cNvSpPr>
          <p:nvPr/>
        </p:nvSpPr>
        <p:spPr>
          <a:xfrm>
            <a:off x="6960101" y="4651516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100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73730040"/>
      </p:ext>
    </p:extLst>
  </p:cSld>
  <p:clrMapOvr>
    <a:masterClrMapping/>
  </p:clrMapOvr>
  <p:transition spd="slow">
    <p:split orient="vert"/>
  </p:transition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試驗機構收案一覽表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442" y="904875"/>
            <a:ext cx="5495238" cy="4270838"/>
          </a:xfrm>
          <a:prstGeom prst="rect">
            <a:avLst/>
          </a:prstGeom>
        </p:spPr>
      </p:pic>
      <p:sp>
        <p:nvSpPr>
          <p:cNvPr id="5" name="投影片編號版面配置區 16">
            <a:extLst>
              <a:ext uri="{FF2B5EF4-FFF2-40B4-BE49-F238E27FC236}">
                <a16:creationId xmlns:a16="http://schemas.microsoft.com/office/drawing/2014/main" id="{4CF678FD-6EEE-4156-B07B-4D7139CF9A17}"/>
              </a:ext>
            </a:extLst>
          </p:cNvPr>
          <p:cNvSpPr txBox="1">
            <a:spLocks/>
          </p:cNvSpPr>
          <p:nvPr/>
        </p:nvSpPr>
        <p:spPr>
          <a:xfrm>
            <a:off x="6955848" y="4732539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0089640"/>
      </p:ext>
    </p:extLst>
  </p:cSld>
  <p:clrMapOvr>
    <a:masterClrMapping/>
  </p:clrMapOvr>
  <p:transition spd="slow">
    <p:split orient="vert"/>
  </p:transition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E</a:t>
            </a:r>
            <a:r>
              <a:rPr lang="zh-TW" altLang="en-US" dirty="0"/>
              <a:t>政府憑證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102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219" y="956622"/>
            <a:ext cx="6864173" cy="363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0521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08" y="1297689"/>
            <a:ext cx="7861737" cy="1038739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DF31C78-486D-4F3C-AEF6-EF70811F83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103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CCE5B49-BF75-45FC-8857-439BC622113B}"/>
              </a:ext>
            </a:extLst>
          </p:cNvPr>
          <p:cNvSpPr/>
          <p:nvPr/>
        </p:nvSpPr>
        <p:spPr>
          <a:xfrm>
            <a:off x="819808" y="1297690"/>
            <a:ext cx="7861737" cy="103873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送件完成</a:t>
            </a:r>
          </a:p>
        </p:txBody>
      </p:sp>
    </p:spTree>
    <p:extLst>
      <p:ext uri="{BB962C8B-B14F-4D97-AF65-F5344CB8AC3E}">
        <p14:creationId xmlns:p14="http://schemas.microsoft.com/office/powerpoint/2010/main" val="222063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104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98143"/>
            <a:ext cx="9144000" cy="2822269"/>
          </a:xfrm>
          <a:prstGeom prst="rect">
            <a:avLst/>
          </a:prstGeom>
        </p:spPr>
      </p:pic>
      <p:sp>
        <p:nvSpPr>
          <p:cNvPr id="5" name="文字版面配置區 1"/>
          <p:cNvSpPr txBox="1">
            <a:spLocks/>
          </p:cNvSpPr>
          <p:nvPr/>
        </p:nvSpPr>
        <p:spPr>
          <a:xfrm>
            <a:off x="4875203" y="2291338"/>
            <a:ext cx="4017277" cy="4735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TW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04</a:t>
            </a:r>
            <a:r>
              <a:rPr lang="zh-TW" altLang="en-US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 補件與自行補件作業</a:t>
            </a:r>
            <a:endParaRPr lang="zh-TW" altLang="en-US" b="1" kern="0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3031032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臨床試驗申請案</a:t>
            </a:r>
            <a:r>
              <a:rPr lang="en-US" altLang="zh-TW" dirty="0"/>
              <a:t>-</a:t>
            </a:r>
            <a:r>
              <a:rPr lang="zh-TW" altLang="en-US" dirty="0"/>
              <a:t>補件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4874"/>
            <a:ext cx="9144000" cy="4238625"/>
          </a:xfrm>
          <a:prstGeom prst="rect">
            <a:avLst/>
          </a:prstGeom>
        </p:spPr>
      </p:pic>
      <p:sp>
        <p:nvSpPr>
          <p:cNvPr id="4" name="投影片編號版面配置區 16">
            <a:extLst>
              <a:ext uri="{FF2B5EF4-FFF2-40B4-BE49-F238E27FC236}">
                <a16:creationId xmlns:a16="http://schemas.microsoft.com/office/drawing/2014/main" id="{A9AF7DDD-D2E4-46A9-9B22-359B582422A9}"/>
              </a:ext>
            </a:extLst>
          </p:cNvPr>
          <p:cNvSpPr txBox="1">
            <a:spLocks/>
          </p:cNvSpPr>
          <p:nvPr/>
        </p:nvSpPr>
        <p:spPr>
          <a:xfrm>
            <a:off x="6920937" y="482203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33603063"/>
      </p:ext>
    </p:extLst>
  </p:cSld>
  <p:clrMapOvr>
    <a:masterClrMapping/>
  </p:clrMapOvr>
  <p:transition spd="slow">
    <p:split orient="vert"/>
  </p:transition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臨床試驗申請案</a:t>
            </a:r>
            <a:r>
              <a:rPr lang="en-US" altLang="zh-TW" dirty="0"/>
              <a:t>-</a:t>
            </a:r>
            <a:r>
              <a:rPr lang="zh-TW" altLang="en-US" dirty="0"/>
              <a:t>補件</a:t>
            </a:r>
            <a:r>
              <a:rPr lang="en-US" altLang="zh-TW" dirty="0"/>
              <a:t>-</a:t>
            </a:r>
            <a:r>
              <a:rPr lang="zh-TW" altLang="en-US" dirty="0"/>
              <a:t>補件輸入</a:t>
            </a:r>
          </a:p>
        </p:txBody>
      </p:sp>
      <p:sp>
        <p:nvSpPr>
          <p:cNvPr id="4" name="投影片編號版面配置區 16">
            <a:extLst>
              <a:ext uri="{FF2B5EF4-FFF2-40B4-BE49-F238E27FC236}">
                <a16:creationId xmlns:a16="http://schemas.microsoft.com/office/drawing/2014/main" id="{89E46903-52C4-4B3A-B589-4F1D5D7800C1}"/>
              </a:ext>
            </a:extLst>
          </p:cNvPr>
          <p:cNvSpPr txBox="1">
            <a:spLocks/>
          </p:cNvSpPr>
          <p:nvPr/>
        </p:nvSpPr>
        <p:spPr>
          <a:xfrm>
            <a:off x="6874638" y="4784798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106</a:t>
            </a:fld>
            <a:endParaRPr lang="zh-TW" altLang="en-US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88599"/>
            <a:ext cx="7416824" cy="399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43933"/>
      </p:ext>
    </p:extLst>
  </p:cSld>
  <p:clrMapOvr>
    <a:masterClrMapping/>
  </p:clrMapOvr>
  <p:transition spd="slow">
    <p:split orient="vert"/>
  </p:transition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94092" y="355599"/>
            <a:ext cx="6738386" cy="549275"/>
          </a:xfrm>
        </p:spPr>
        <p:txBody>
          <a:bodyPr/>
          <a:lstStyle/>
          <a:p>
            <a:r>
              <a:rPr lang="zh-TW" altLang="en-US" sz="2800" dirty="0"/>
              <a:t>臨床試驗申請案</a:t>
            </a:r>
            <a:r>
              <a:rPr lang="en-US" altLang="zh-TW" sz="2800" dirty="0"/>
              <a:t>-</a:t>
            </a:r>
            <a:r>
              <a:rPr lang="zh-TW" altLang="en-US" sz="2800" dirty="0"/>
              <a:t>補件</a:t>
            </a:r>
            <a:r>
              <a:rPr lang="en-US" altLang="zh-TW" sz="2800" dirty="0"/>
              <a:t>-</a:t>
            </a:r>
            <a:r>
              <a:rPr lang="zh-TW" altLang="en-US" sz="2800" dirty="0"/>
              <a:t>補件輸入</a:t>
            </a:r>
            <a:r>
              <a:rPr lang="en-US" altLang="zh-TW" sz="2800" dirty="0"/>
              <a:t>-</a:t>
            </a:r>
            <a:r>
              <a:rPr lang="zh-TW" altLang="en-US" sz="2800" dirty="0"/>
              <a:t>補繳費用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057" y="1007227"/>
            <a:ext cx="7519670" cy="4016718"/>
          </a:xfrm>
          <a:prstGeom prst="rect">
            <a:avLst/>
          </a:prstGeom>
        </p:spPr>
      </p:pic>
      <p:sp>
        <p:nvSpPr>
          <p:cNvPr id="5" name="投影片編號版面配置區 16">
            <a:extLst>
              <a:ext uri="{FF2B5EF4-FFF2-40B4-BE49-F238E27FC236}">
                <a16:creationId xmlns:a16="http://schemas.microsoft.com/office/drawing/2014/main" id="{D19AEF40-6847-47A1-BCDE-B92DD2858685}"/>
              </a:ext>
            </a:extLst>
          </p:cNvPr>
          <p:cNvSpPr txBox="1">
            <a:spLocks/>
          </p:cNvSpPr>
          <p:nvPr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50261393"/>
      </p:ext>
    </p:extLst>
  </p:cSld>
  <p:clrMapOvr>
    <a:masterClrMapping/>
  </p:clrMapOvr>
  <p:transition spd="slow">
    <p:split orient="vert"/>
  </p:transition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94092" y="345439"/>
            <a:ext cx="6738386" cy="559435"/>
          </a:xfrm>
        </p:spPr>
        <p:txBody>
          <a:bodyPr/>
          <a:lstStyle/>
          <a:p>
            <a:r>
              <a:rPr lang="zh-TW" altLang="en-US" sz="2800" dirty="0"/>
              <a:t>臨床試驗申請案</a:t>
            </a:r>
            <a:r>
              <a:rPr lang="en-US" altLang="zh-TW" sz="2800" dirty="0"/>
              <a:t>-</a:t>
            </a:r>
            <a:r>
              <a:rPr lang="zh-TW" altLang="en-US" sz="2800" dirty="0"/>
              <a:t>補件</a:t>
            </a:r>
            <a:r>
              <a:rPr lang="en-US" altLang="zh-TW" sz="2800" dirty="0"/>
              <a:t>-</a:t>
            </a:r>
            <a:r>
              <a:rPr lang="zh-TW" altLang="en-US" sz="2800" dirty="0"/>
              <a:t>補件輸入</a:t>
            </a:r>
            <a:r>
              <a:rPr lang="en-US" altLang="zh-TW" sz="2800" dirty="0"/>
              <a:t>-</a:t>
            </a:r>
            <a:r>
              <a:rPr lang="zh-TW" altLang="en-US" sz="2800" dirty="0"/>
              <a:t>補件資料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5" y="1000167"/>
            <a:ext cx="8871857" cy="4143333"/>
          </a:xfrm>
          <a:prstGeom prst="rect">
            <a:avLst/>
          </a:prstGeom>
        </p:spPr>
      </p:pic>
      <p:sp>
        <p:nvSpPr>
          <p:cNvPr id="4" name="投影片編號版面配置區 16">
            <a:extLst>
              <a:ext uri="{FF2B5EF4-FFF2-40B4-BE49-F238E27FC236}">
                <a16:creationId xmlns:a16="http://schemas.microsoft.com/office/drawing/2014/main" id="{DD80EC76-7B78-491B-BFCB-8B352D5888C2}"/>
              </a:ext>
            </a:extLst>
          </p:cNvPr>
          <p:cNvSpPr txBox="1">
            <a:spLocks/>
          </p:cNvSpPr>
          <p:nvPr/>
        </p:nvSpPr>
        <p:spPr>
          <a:xfrm>
            <a:off x="6457950" y="4778838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79419144"/>
      </p:ext>
    </p:extLst>
  </p:cSld>
  <p:clrMapOvr>
    <a:masterClrMapping/>
  </p:clrMapOvr>
  <p:transition spd="slow">
    <p:split orient="vert"/>
  </p:transition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94092" y="371045"/>
            <a:ext cx="6738386" cy="533829"/>
          </a:xfrm>
        </p:spPr>
        <p:txBody>
          <a:bodyPr/>
          <a:lstStyle/>
          <a:p>
            <a:r>
              <a:rPr lang="zh-TW" altLang="en-US" sz="2800" dirty="0"/>
              <a:t>臨床試驗申請案</a:t>
            </a:r>
            <a:r>
              <a:rPr lang="en-US" altLang="zh-TW" sz="2800" dirty="0"/>
              <a:t>-</a:t>
            </a:r>
            <a:r>
              <a:rPr lang="zh-TW" altLang="en-US" sz="2800" dirty="0"/>
              <a:t>補件</a:t>
            </a:r>
            <a:r>
              <a:rPr lang="en-US" altLang="zh-TW" sz="2800" dirty="0"/>
              <a:t>-</a:t>
            </a:r>
            <a:r>
              <a:rPr lang="zh-TW" altLang="en-US" sz="2800" dirty="0"/>
              <a:t>補件輸入</a:t>
            </a:r>
            <a:r>
              <a:rPr lang="en-US" altLang="zh-TW" sz="2800" dirty="0"/>
              <a:t>-</a:t>
            </a:r>
            <a:r>
              <a:rPr lang="zh-TW" altLang="en-US" sz="2800" dirty="0"/>
              <a:t>新增附件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42" y="904875"/>
            <a:ext cx="8860972" cy="408078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876" y="1013733"/>
            <a:ext cx="4676190" cy="343809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1962" y="1076410"/>
            <a:ext cx="4676190" cy="1371429"/>
          </a:xfrm>
          <a:prstGeom prst="rect">
            <a:avLst/>
          </a:prstGeom>
        </p:spPr>
      </p:pic>
      <p:sp>
        <p:nvSpPr>
          <p:cNvPr id="7" name="投影片編號版面配置區 16">
            <a:extLst>
              <a:ext uri="{FF2B5EF4-FFF2-40B4-BE49-F238E27FC236}">
                <a16:creationId xmlns:a16="http://schemas.microsoft.com/office/drawing/2014/main" id="{340B1AEA-6AEE-45BE-901E-E220D07F7FCF}"/>
              </a:ext>
            </a:extLst>
          </p:cNvPr>
          <p:cNvSpPr txBox="1">
            <a:spLocks/>
          </p:cNvSpPr>
          <p:nvPr/>
        </p:nvSpPr>
        <p:spPr>
          <a:xfrm>
            <a:off x="6353778" y="4772455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109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90899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41F4C7-0B66-48D2-B520-5C660885C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管理者帳號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(3)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AA6AEFA-E5B7-4EB2-9B65-A9DA1493D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047" y="805649"/>
            <a:ext cx="6152202" cy="4064371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6EB84890-27A2-4341-A335-D38AA3DE5D64}"/>
              </a:ext>
            </a:extLst>
          </p:cNvPr>
          <p:cNvSpPr/>
          <p:nvPr/>
        </p:nvSpPr>
        <p:spPr>
          <a:xfrm>
            <a:off x="5985769" y="2571750"/>
            <a:ext cx="306280" cy="3245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698581F9-EEB7-4B3B-AEEE-E39C13152C63}"/>
              </a:ext>
            </a:extLst>
          </p:cNvPr>
          <p:cNvSpPr/>
          <p:nvPr/>
        </p:nvSpPr>
        <p:spPr>
          <a:xfrm>
            <a:off x="6543537" y="2228820"/>
            <a:ext cx="1852519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自然人憑證驗證通過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7" name="語音泡泡: 矩形 10">
            <a:extLst>
              <a:ext uri="{FF2B5EF4-FFF2-40B4-BE49-F238E27FC236}">
                <a16:creationId xmlns:a16="http://schemas.microsoft.com/office/drawing/2014/main" id="{83B06543-6B78-4750-9BC9-B89E4A509ECF}"/>
              </a:ext>
            </a:extLst>
          </p:cNvPr>
          <p:cNvSpPr/>
          <p:nvPr/>
        </p:nvSpPr>
        <p:spPr>
          <a:xfrm>
            <a:off x="3495168" y="4106585"/>
            <a:ext cx="1752645" cy="609014"/>
          </a:xfrm>
          <a:prstGeom prst="wedgeRectCallout">
            <a:avLst>
              <a:gd name="adj1" fmla="val 59281"/>
              <a:gd name="adj2" fmla="val 21640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請點選「下一步」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963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391C98C3-A8AE-4EAC-B81F-56B8CAC82D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8076"/>
            <a:ext cx="9144000" cy="319506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6D3994D-ACA9-4AFE-BB21-48105E177ED5}"/>
              </a:ext>
            </a:extLst>
          </p:cNvPr>
          <p:cNvSpPr/>
          <p:nvPr/>
        </p:nvSpPr>
        <p:spPr>
          <a:xfrm>
            <a:off x="7931192" y="3133776"/>
            <a:ext cx="669965" cy="31503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8" name="語音泡泡: 矩形 7">
            <a:extLst>
              <a:ext uri="{FF2B5EF4-FFF2-40B4-BE49-F238E27FC236}">
                <a16:creationId xmlns:a16="http://schemas.microsoft.com/office/drawing/2014/main" id="{10ADAD16-C156-4E7C-9DDB-8D28F33EF5B9}"/>
              </a:ext>
            </a:extLst>
          </p:cNvPr>
          <p:cNvSpPr/>
          <p:nvPr/>
        </p:nvSpPr>
        <p:spPr>
          <a:xfrm>
            <a:off x="7482404" y="3955688"/>
            <a:ext cx="1567543" cy="662139"/>
          </a:xfrm>
          <a:prstGeom prst="wedgeRectCallout">
            <a:avLst>
              <a:gd name="adj1" fmla="val -13455"/>
              <a:gd name="adj2" fmla="val -129671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案件目前狀態</a:t>
            </a: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4294967295"/>
          </p:nvPr>
        </p:nvSpPr>
        <p:spPr>
          <a:xfrm>
            <a:off x="7086600" y="486965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r"/>
            <a:fld id="{E333BFD6-EC45-4BBE-B043-D6C0CC19B760}" type="slidenum">
              <a:rPr lang="zh-TW" altLang="en-US" sz="1200" smtClean="0"/>
              <a:pPr algn="r"/>
              <a:t>110</a:t>
            </a:fld>
            <a:endParaRPr lang="zh-TW" altLang="en-US" sz="1200" dirty="0"/>
          </a:p>
        </p:txBody>
      </p:sp>
      <p:sp>
        <p:nvSpPr>
          <p:cNvPr id="11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+mn-lt"/>
                <a:ea typeface="+mn-ea"/>
              </a:rPr>
              <a:t>查驗登記</a:t>
            </a:r>
            <a:r>
              <a:rPr lang="en-US" altLang="zh-TW" sz="2800" dirty="0">
                <a:latin typeface="+mn-lt"/>
                <a:ea typeface="+mn-ea"/>
              </a:rPr>
              <a:t>-</a:t>
            </a:r>
            <a:r>
              <a:rPr lang="zh-TW" altLang="en-US" sz="2800" dirty="0">
                <a:latin typeface="+mn-lt"/>
                <a:ea typeface="+mn-ea"/>
              </a:rPr>
              <a:t>發文補件</a:t>
            </a:r>
            <a:r>
              <a:rPr lang="en-US" altLang="zh-TW" sz="2800" dirty="0">
                <a:latin typeface="+mn-lt"/>
                <a:ea typeface="+mn-ea"/>
              </a:rPr>
              <a:t>-</a:t>
            </a:r>
            <a:r>
              <a:rPr lang="zh-TW" altLang="en-US" sz="2800" dirty="0">
                <a:latin typeface="+mn-lt"/>
                <a:ea typeface="+mn-ea"/>
              </a:rPr>
              <a:t>主畫面</a:t>
            </a:r>
            <a:endParaRPr lang="zh-TW" altLang="en-US" sz="2800" kern="0" dirty="0">
              <a:latin typeface="+mn-lt"/>
              <a:ea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C7CD44C-D040-491C-A029-4F570CA25DBB}"/>
              </a:ext>
            </a:extLst>
          </p:cNvPr>
          <p:cNvSpPr/>
          <p:nvPr/>
        </p:nvSpPr>
        <p:spPr>
          <a:xfrm>
            <a:off x="270329" y="2878382"/>
            <a:ext cx="759893" cy="2555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2" name="矩形 1"/>
          <p:cNvSpPr/>
          <p:nvPr/>
        </p:nvSpPr>
        <p:spPr>
          <a:xfrm>
            <a:off x="1300551" y="3061220"/>
            <a:ext cx="978639" cy="4601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551" y="3116762"/>
            <a:ext cx="978639" cy="409524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551" y="3545267"/>
            <a:ext cx="978639" cy="409524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51D288DB-FAB3-42AE-9553-BF9DCFFDDDB2}"/>
              </a:ext>
            </a:extLst>
          </p:cNvPr>
          <p:cNvSpPr/>
          <p:nvPr/>
        </p:nvSpPr>
        <p:spPr>
          <a:xfrm>
            <a:off x="1486571" y="3884814"/>
            <a:ext cx="1789285" cy="422000"/>
          </a:xfrm>
          <a:prstGeom prst="wedgeRectCallout">
            <a:avLst>
              <a:gd name="adj1" fmla="val -18477"/>
              <a:gd name="adj2" fmla="val -14510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目前提供之功能按鈕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4409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4" grpId="0" animBg="1"/>
      <p:bldP spid="7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294967295"/>
          </p:nvPr>
        </p:nvSpPr>
        <p:spPr>
          <a:xfrm>
            <a:off x="7086600" y="486965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pPr algn="r"/>
            <a:fld id="{E333BFD6-EC45-4BBE-B043-D6C0CC19B760}" type="slidenum">
              <a:rPr lang="zh-TW" altLang="en-US" sz="1200" smtClean="0"/>
              <a:pPr algn="r"/>
              <a:t>111</a:t>
            </a:fld>
            <a:endParaRPr lang="zh-TW" altLang="en-US" sz="1200" dirty="0"/>
          </a:p>
        </p:txBody>
      </p:sp>
      <p:sp>
        <p:nvSpPr>
          <p:cNvPr id="14" name="標題 2"/>
          <p:cNvSpPr txBox="1">
            <a:spLocks/>
          </p:cNvSpPr>
          <p:nvPr/>
        </p:nvSpPr>
        <p:spPr>
          <a:xfrm>
            <a:off x="1268195" y="367080"/>
            <a:ext cx="709765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+mn-ea"/>
                <a:ea typeface="+mn-ea"/>
              </a:rPr>
              <a:t>發文補件</a:t>
            </a:r>
            <a:r>
              <a:rPr lang="en-US" altLang="zh-TW" sz="2800" dirty="0">
                <a:latin typeface="+mn-ea"/>
                <a:ea typeface="+mn-ea"/>
              </a:rPr>
              <a:t>--</a:t>
            </a:r>
            <a:r>
              <a:rPr lang="zh-TW" altLang="en-US" sz="2800" dirty="0">
                <a:latin typeface="+mn-ea"/>
                <a:ea typeface="+mn-ea"/>
              </a:rPr>
              <a:t>操作流程</a:t>
            </a:r>
            <a:r>
              <a:rPr lang="en-US" altLang="zh-TW" sz="2800" dirty="0">
                <a:latin typeface="+mn-ea"/>
                <a:ea typeface="+mn-ea"/>
              </a:rPr>
              <a:t>-</a:t>
            </a:r>
            <a:r>
              <a:rPr lang="zh-TW" altLang="en-US" sz="2800" dirty="0">
                <a:latin typeface="+mn-ea"/>
                <a:ea typeface="+mn-ea"/>
              </a:rPr>
              <a:t>補件項目</a:t>
            </a:r>
            <a:endParaRPr lang="en-US" altLang="zh-TW" sz="2800" dirty="0">
              <a:latin typeface="+mn-ea"/>
              <a:ea typeface="+mn-ea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15566"/>
            <a:ext cx="698477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2156"/>
      </p:ext>
    </p:extLst>
  </p:cSld>
  <p:clrMapOvr>
    <a:masterClrMapping/>
  </p:clrMapOvr>
  <p:transition spd="slow">
    <p:split orient="vert"/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4FC7386B-6741-498B-947A-899FBAE2E9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7545" y="1419622"/>
            <a:ext cx="8491398" cy="2248486"/>
          </a:xfrm>
          <a:prstGeom prst="rect">
            <a:avLst/>
          </a:prstGeom>
        </p:spPr>
      </p:pic>
      <p:sp>
        <p:nvSpPr>
          <p:cNvPr id="16" name="標題 2">
            <a:extLst>
              <a:ext uri="{FF2B5EF4-FFF2-40B4-BE49-F238E27FC236}">
                <a16:creationId xmlns:a16="http://schemas.microsoft.com/office/drawing/2014/main" id="{DEDE3A53-8802-4F92-876E-132A2AF6DDE0}"/>
              </a:ext>
            </a:extLst>
          </p:cNvPr>
          <p:cNvSpPr txBox="1">
            <a:spLocks/>
          </p:cNvSpPr>
          <p:nvPr/>
        </p:nvSpPr>
        <p:spPr>
          <a:xfrm>
            <a:off x="1268195" y="367080"/>
            <a:ext cx="709765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+mn-ea"/>
                <a:ea typeface="+mn-ea"/>
              </a:rPr>
              <a:t>發文補件</a:t>
            </a:r>
            <a:r>
              <a:rPr lang="en-US" altLang="zh-TW" sz="2800" dirty="0">
                <a:latin typeface="+mn-ea"/>
                <a:ea typeface="+mn-ea"/>
              </a:rPr>
              <a:t>--</a:t>
            </a:r>
            <a:r>
              <a:rPr lang="zh-TW" altLang="en-US" sz="2800" dirty="0">
                <a:latin typeface="+mn-ea"/>
                <a:ea typeface="+mn-ea"/>
              </a:rPr>
              <a:t>操作流程</a:t>
            </a:r>
            <a:r>
              <a:rPr lang="en-US" altLang="zh-TW" sz="2800" dirty="0">
                <a:latin typeface="+mn-ea"/>
                <a:ea typeface="+mn-ea"/>
              </a:rPr>
              <a:t>-</a:t>
            </a:r>
            <a:r>
              <a:rPr lang="zh-TW" altLang="en-US" sz="2800" dirty="0">
                <a:latin typeface="+mn-ea"/>
                <a:ea typeface="+mn-ea"/>
              </a:rPr>
              <a:t>補件輸入</a:t>
            </a:r>
            <a:r>
              <a:rPr lang="en-US" altLang="zh-TW" sz="2800" dirty="0">
                <a:latin typeface="+mn-ea"/>
                <a:ea typeface="+mn-ea"/>
              </a:rPr>
              <a:t>(</a:t>
            </a:r>
            <a:r>
              <a:rPr lang="zh-TW" altLang="en-US" sz="2800" dirty="0">
                <a:latin typeface="+mn-ea"/>
                <a:ea typeface="+mn-ea"/>
              </a:rPr>
              <a:t>新增附件</a:t>
            </a:r>
            <a:r>
              <a:rPr lang="en-US" altLang="zh-TW" sz="2800" dirty="0">
                <a:latin typeface="+mn-ea"/>
                <a:ea typeface="+mn-ea"/>
              </a:rPr>
              <a:t>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8614589-CEBA-48EF-98D3-92A4AC00C261}"/>
              </a:ext>
            </a:extLst>
          </p:cNvPr>
          <p:cNvSpPr/>
          <p:nvPr/>
        </p:nvSpPr>
        <p:spPr bwMode="auto">
          <a:xfrm>
            <a:off x="1527918" y="-769257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6901543" y="4678061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112</a:t>
            </a:fld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765449" y="1347614"/>
            <a:ext cx="1574303" cy="127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語音泡泡: 矩形 6">
            <a:extLst>
              <a:ext uri="{FF2B5EF4-FFF2-40B4-BE49-F238E27FC236}">
                <a16:creationId xmlns:a16="http://schemas.microsoft.com/office/drawing/2014/main" id="{007EE7BC-C639-4ABB-9CA8-D56BB5CE91FF}"/>
              </a:ext>
            </a:extLst>
          </p:cNvPr>
          <p:cNvSpPr/>
          <p:nvPr/>
        </p:nvSpPr>
        <p:spPr>
          <a:xfrm>
            <a:off x="1043608" y="3867894"/>
            <a:ext cx="1584178" cy="373185"/>
          </a:xfrm>
          <a:prstGeom prst="wedgeRectCallout">
            <a:avLst>
              <a:gd name="adj1" fmla="val -58293"/>
              <a:gd name="adj2" fmla="val -367563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點擊「補件輸入」</a:t>
            </a:r>
          </a:p>
        </p:txBody>
      </p:sp>
    </p:spTree>
    <p:extLst>
      <p:ext uri="{BB962C8B-B14F-4D97-AF65-F5344CB8AC3E}">
        <p14:creationId xmlns:p14="http://schemas.microsoft.com/office/powerpoint/2010/main" val="24108567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圖片 24">
            <a:extLst>
              <a:ext uri="{FF2B5EF4-FFF2-40B4-BE49-F238E27FC236}">
                <a16:creationId xmlns:a16="http://schemas.microsoft.com/office/drawing/2014/main" id="{1AABA9D7-7AD4-4056-8375-BF9C45552F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78154" y="898550"/>
            <a:ext cx="6530150" cy="4244950"/>
          </a:xfrm>
          <a:prstGeom prst="rect">
            <a:avLst/>
          </a:prstGeom>
        </p:spPr>
      </p:pic>
      <p:sp>
        <p:nvSpPr>
          <p:cNvPr id="16" name="標題 2">
            <a:extLst>
              <a:ext uri="{FF2B5EF4-FFF2-40B4-BE49-F238E27FC236}">
                <a16:creationId xmlns:a16="http://schemas.microsoft.com/office/drawing/2014/main" id="{DEDE3A53-8802-4F92-876E-132A2AF6DDE0}"/>
              </a:ext>
            </a:extLst>
          </p:cNvPr>
          <p:cNvSpPr txBox="1">
            <a:spLocks/>
          </p:cNvSpPr>
          <p:nvPr/>
        </p:nvSpPr>
        <p:spPr>
          <a:xfrm>
            <a:off x="1268195" y="367080"/>
            <a:ext cx="709765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+mn-ea"/>
                <a:ea typeface="+mn-ea"/>
              </a:rPr>
              <a:t>發文補件</a:t>
            </a:r>
            <a:r>
              <a:rPr lang="en-US" altLang="zh-TW" sz="2800" dirty="0">
                <a:latin typeface="+mn-ea"/>
                <a:ea typeface="+mn-ea"/>
              </a:rPr>
              <a:t>--</a:t>
            </a:r>
            <a:r>
              <a:rPr lang="zh-TW" altLang="en-US" sz="2800" dirty="0">
                <a:latin typeface="+mn-ea"/>
                <a:ea typeface="+mn-ea"/>
              </a:rPr>
              <a:t>操作流程</a:t>
            </a:r>
            <a:r>
              <a:rPr lang="en-US" altLang="zh-TW" sz="2800" dirty="0">
                <a:latin typeface="+mn-ea"/>
                <a:ea typeface="+mn-ea"/>
              </a:rPr>
              <a:t>-</a:t>
            </a:r>
            <a:r>
              <a:rPr lang="zh-TW" altLang="en-US" sz="2800" dirty="0">
                <a:latin typeface="+mn-ea"/>
                <a:ea typeface="+mn-ea"/>
              </a:rPr>
              <a:t>補件輸入</a:t>
            </a:r>
            <a:r>
              <a:rPr lang="en-US" altLang="zh-TW" sz="2800" dirty="0">
                <a:latin typeface="+mn-ea"/>
                <a:ea typeface="+mn-ea"/>
              </a:rPr>
              <a:t>(</a:t>
            </a:r>
            <a:r>
              <a:rPr lang="zh-TW" altLang="en-US" sz="2800" dirty="0">
                <a:latin typeface="+mn-ea"/>
                <a:ea typeface="+mn-ea"/>
              </a:rPr>
              <a:t>新增附件</a:t>
            </a:r>
            <a:r>
              <a:rPr lang="en-US" altLang="zh-TW" sz="2800" dirty="0">
                <a:latin typeface="+mn-ea"/>
                <a:ea typeface="+mn-ea"/>
              </a:rPr>
              <a:t>)</a:t>
            </a:r>
          </a:p>
        </p:txBody>
      </p:sp>
      <p:sp>
        <p:nvSpPr>
          <p:cNvPr id="26" name="語音泡泡: 矩形 25">
            <a:extLst>
              <a:ext uri="{FF2B5EF4-FFF2-40B4-BE49-F238E27FC236}">
                <a16:creationId xmlns:a16="http://schemas.microsoft.com/office/drawing/2014/main" id="{02887C76-76AE-4085-BABE-C720A0B7DC32}"/>
              </a:ext>
            </a:extLst>
          </p:cNvPr>
          <p:cNvSpPr/>
          <p:nvPr/>
        </p:nvSpPr>
        <p:spPr>
          <a:xfrm>
            <a:off x="2984454" y="2689955"/>
            <a:ext cx="1567543" cy="662139"/>
          </a:xfrm>
          <a:prstGeom prst="wedgeRectCallout">
            <a:avLst>
              <a:gd name="adj1" fmla="val -21132"/>
              <a:gd name="adj2" fmla="val 144567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補件前的原始資料</a:t>
            </a:r>
          </a:p>
        </p:txBody>
      </p:sp>
      <p:sp>
        <p:nvSpPr>
          <p:cNvPr id="28" name="語音泡泡: 矩形 27">
            <a:extLst>
              <a:ext uri="{FF2B5EF4-FFF2-40B4-BE49-F238E27FC236}">
                <a16:creationId xmlns:a16="http://schemas.microsoft.com/office/drawing/2014/main" id="{4C2B11A6-07AE-4BF5-9858-5DFF5DA6FE96}"/>
              </a:ext>
            </a:extLst>
          </p:cNvPr>
          <p:cNvSpPr/>
          <p:nvPr/>
        </p:nvSpPr>
        <p:spPr>
          <a:xfrm>
            <a:off x="35496" y="3668108"/>
            <a:ext cx="966926" cy="744506"/>
          </a:xfrm>
          <a:prstGeom prst="wedgeRectCallout">
            <a:avLst>
              <a:gd name="adj1" fmla="val 78383"/>
              <a:gd name="adj2" fmla="val 86599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可選擇</a:t>
            </a:r>
            <a:endParaRPr lang="en-US" altLang="zh-TW" sz="1400" b="1" dirty="0">
              <a:solidFill>
                <a:schemeClr val="tx1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新增附件</a:t>
            </a:r>
            <a:endParaRPr lang="en-US" altLang="zh-TW" sz="1400" b="1" dirty="0">
              <a:solidFill>
                <a:schemeClr val="tx1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或是重傳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69A7AB5-D13E-463C-A41A-13193C49855C}"/>
              </a:ext>
            </a:extLst>
          </p:cNvPr>
          <p:cNvSpPr/>
          <p:nvPr/>
        </p:nvSpPr>
        <p:spPr>
          <a:xfrm>
            <a:off x="1353415" y="4578147"/>
            <a:ext cx="530132" cy="1942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30" name="圖片 29">
            <a:extLst>
              <a:ext uri="{FF2B5EF4-FFF2-40B4-BE49-F238E27FC236}">
                <a16:creationId xmlns:a16="http://schemas.microsoft.com/office/drawing/2014/main" id="{543055A2-F292-4267-97E4-E53787C5DB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144" y="1679843"/>
            <a:ext cx="5850731" cy="1874189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AAA8D228-A1C2-4394-8707-69B17A63DA4B}"/>
              </a:ext>
            </a:extLst>
          </p:cNvPr>
          <p:cNvSpPr/>
          <p:nvPr/>
        </p:nvSpPr>
        <p:spPr>
          <a:xfrm>
            <a:off x="5591682" y="2969966"/>
            <a:ext cx="706891" cy="2941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32" name="圖片 31">
            <a:extLst>
              <a:ext uri="{FF2B5EF4-FFF2-40B4-BE49-F238E27FC236}">
                <a16:creationId xmlns:a16="http://schemas.microsoft.com/office/drawing/2014/main" id="{9BE51A42-8269-4CE9-A0A8-D67475C507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4144" y="1930582"/>
            <a:ext cx="5612148" cy="1008610"/>
          </a:xfrm>
          <a:prstGeom prst="rect">
            <a:avLst/>
          </a:prstGeom>
        </p:spPr>
      </p:pic>
      <p:pic>
        <p:nvPicPr>
          <p:cNvPr id="33" name="圖片 32">
            <a:extLst>
              <a:ext uri="{FF2B5EF4-FFF2-40B4-BE49-F238E27FC236}">
                <a16:creationId xmlns:a16="http://schemas.microsoft.com/office/drawing/2014/main" id="{E0523275-A4B4-4337-81A8-722611E9F0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2340" y="2009344"/>
            <a:ext cx="5625987" cy="153526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98614589-CEBA-48EF-98D3-92A4AC00C261}"/>
              </a:ext>
            </a:extLst>
          </p:cNvPr>
          <p:cNvSpPr/>
          <p:nvPr/>
        </p:nvSpPr>
        <p:spPr bwMode="auto">
          <a:xfrm>
            <a:off x="1527918" y="-769257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6901543" y="4678061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113</a:t>
            </a:fld>
            <a:endParaRPr lang="zh-TW" altLang="en-US" dirty="0"/>
          </a:p>
        </p:txBody>
      </p:sp>
      <p:sp>
        <p:nvSpPr>
          <p:cNvPr id="2" name="矩形 1"/>
          <p:cNvSpPr/>
          <p:nvPr/>
        </p:nvSpPr>
        <p:spPr>
          <a:xfrm>
            <a:off x="765449" y="1347614"/>
            <a:ext cx="1574303" cy="127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1991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1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:a16="http://schemas.microsoft.com/office/drawing/2014/main" id="{D9034735-B5C3-4DE1-ADB1-C3D09A11C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68" y="1804633"/>
            <a:ext cx="7641773" cy="2519846"/>
          </a:xfrm>
          <a:prstGeom prst="rect">
            <a:avLst/>
          </a:prstGeom>
        </p:spPr>
      </p:pic>
      <p:sp>
        <p:nvSpPr>
          <p:cNvPr id="4" name="語音泡泡: 矩形 3">
            <a:extLst>
              <a:ext uri="{FF2B5EF4-FFF2-40B4-BE49-F238E27FC236}">
                <a16:creationId xmlns:a16="http://schemas.microsoft.com/office/drawing/2014/main" id="{03B8168C-8405-4687-94C0-03F767543E99}"/>
              </a:ext>
            </a:extLst>
          </p:cNvPr>
          <p:cNvSpPr/>
          <p:nvPr/>
        </p:nvSpPr>
        <p:spPr>
          <a:xfrm>
            <a:off x="395536" y="3088209"/>
            <a:ext cx="896887" cy="472712"/>
          </a:xfrm>
          <a:prstGeom prst="wedgeRectCallout">
            <a:avLst>
              <a:gd name="adj1" fmla="val 42965"/>
              <a:gd name="adj2" fmla="val 97429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選擇重傳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31036CAF-1C28-4607-972A-ED8B882A75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572" y="1417591"/>
            <a:ext cx="6492226" cy="2235994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1DFE1B43-87E1-4145-B24A-D626E66EFA73}"/>
              </a:ext>
            </a:extLst>
          </p:cNvPr>
          <p:cNvSpPr/>
          <p:nvPr/>
        </p:nvSpPr>
        <p:spPr>
          <a:xfrm>
            <a:off x="6662854" y="1962927"/>
            <a:ext cx="1224644" cy="608824"/>
          </a:xfrm>
          <a:prstGeom prst="wedgeRectCallout">
            <a:avLst>
              <a:gd name="adj1" fmla="val -74456"/>
              <a:gd name="adj2" fmla="val 37624"/>
            </a:avLst>
          </a:prstGeom>
          <a:solidFill>
            <a:schemeClr val="accent2">
              <a:lumMod val="60000"/>
              <a:lumOff val="4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1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先點擊刪除檔案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6D132E30-A702-48F0-85E9-3E8997B52D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6806" y="2268439"/>
            <a:ext cx="2064544" cy="139303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5F0B3D1F-E228-493D-A791-399812AA5249}"/>
              </a:ext>
            </a:extLst>
          </p:cNvPr>
          <p:cNvSpPr/>
          <p:nvPr/>
        </p:nvSpPr>
        <p:spPr>
          <a:xfrm>
            <a:off x="3448693" y="3266224"/>
            <a:ext cx="778961" cy="29640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578281FB-E93F-45F6-9EA5-AAA7758A62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541" y="1417591"/>
            <a:ext cx="6798491" cy="2262913"/>
          </a:xfrm>
          <a:prstGeom prst="rect">
            <a:avLst/>
          </a:prstGeom>
        </p:spPr>
      </p:pic>
      <p:sp>
        <p:nvSpPr>
          <p:cNvPr id="13" name="語音泡泡: 矩形 12">
            <a:extLst>
              <a:ext uri="{FF2B5EF4-FFF2-40B4-BE49-F238E27FC236}">
                <a16:creationId xmlns:a16="http://schemas.microsoft.com/office/drawing/2014/main" id="{630EEC99-5B4C-44BB-BA26-B1D6EDC29BC1}"/>
              </a:ext>
            </a:extLst>
          </p:cNvPr>
          <p:cNvSpPr/>
          <p:nvPr/>
        </p:nvSpPr>
        <p:spPr>
          <a:xfrm>
            <a:off x="5540270" y="2098804"/>
            <a:ext cx="1833711" cy="794933"/>
          </a:xfrm>
          <a:prstGeom prst="wedgeRectCallout">
            <a:avLst>
              <a:gd name="adj1" fmla="val -70583"/>
              <a:gd name="adj2" fmla="val 13142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選擇本機</a:t>
            </a:r>
            <a:r>
              <a:rPr lang="zh-TW" altLang="en-US" sz="1400" b="1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檔案後</a:t>
            </a:r>
            <a:endParaRPr lang="en-US" altLang="zh-TW" sz="1400" b="1" dirty="0">
              <a:solidFill>
                <a:schemeClr val="tx1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點擊</a:t>
            </a:r>
            <a:r>
              <a:rPr lang="zh-TW" altLang="en-US" sz="1400" b="1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儲存按鈕</a:t>
            </a:r>
            <a:endParaRPr lang="en-US" altLang="zh-TW" sz="1400" b="1" dirty="0">
              <a:solidFill>
                <a:schemeClr val="tx1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完成上傳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7086600" y="476860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114</a:t>
            </a:fld>
            <a:endParaRPr lang="zh-TW" altLang="en-US" dirty="0"/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35A12841-8704-4A8E-9BFA-EE26209C05AF}"/>
              </a:ext>
            </a:extLst>
          </p:cNvPr>
          <p:cNvSpPr txBox="1">
            <a:spLocks/>
          </p:cNvSpPr>
          <p:nvPr/>
        </p:nvSpPr>
        <p:spPr>
          <a:xfrm>
            <a:off x="1458808" y="304250"/>
            <a:ext cx="709765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+mn-ea"/>
                <a:ea typeface="+mn-ea"/>
              </a:rPr>
              <a:t>發文補件</a:t>
            </a:r>
            <a:r>
              <a:rPr lang="en-US" altLang="zh-TW" sz="2800" dirty="0">
                <a:latin typeface="+mn-ea"/>
                <a:ea typeface="+mn-ea"/>
              </a:rPr>
              <a:t>--</a:t>
            </a:r>
            <a:r>
              <a:rPr lang="zh-TW" altLang="en-US" sz="2800" dirty="0">
                <a:latin typeface="+mn-ea"/>
                <a:ea typeface="+mn-ea"/>
              </a:rPr>
              <a:t>操作流程</a:t>
            </a:r>
            <a:r>
              <a:rPr lang="en-US" altLang="zh-TW" sz="2800" dirty="0">
                <a:latin typeface="+mn-ea"/>
                <a:ea typeface="+mn-ea"/>
              </a:rPr>
              <a:t>-</a:t>
            </a:r>
            <a:r>
              <a:rPr lang="zh-TW" altLang="en-US" sz="2800" dirty="0">
                <a:latin typeface="+mn-ea"/>
                <a:ea typeface="+mn-ea"/>
              </a:rPr>
              <a:t>補件輸入</a:t>
            </a:r>
            <a:r>
              <a:rPr lang="en-US" altLang="zh-TW" sz="2800" dirty="0">
                <a:latin typeface="+mn-ea"/>
                <a:ea typeface="+mn-ea"/>
              </a:rPr>
              <a:t>(</a:t>
            </a:r>
            <a:r>
              <a:rPr lang="zh-TW" altLang="en-US" sz="2800" dirty="0">
                <a:latin typeface="+mn-ea"/>
                <a:ea typeface="+mn-ea"/>
              </a:rPr>
              <a:t>重傳</a:t>
            </a:r>
            <a:r>
              <a:rPr lang="en-US" altLang="zh-TW" sz="2800" dirty="0">
                <a:latin typeface="+mn-ea"/>
                <a:ea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203787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6980465" y="478150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115</a:t>
            </a:fld>
            <a:endParaRPr lang="zh-TW" altLang="en-US" dirty="0"/>
          </a:p>
        </p:txBody>
      </p:sp>
      <p:sp>
        <p:nvSpPr>
          <p:cNvPr id="13" name="標題 2">
            <a:extLst>
              <a:ext uri="{FF2B5EF4-FFF2-40B4-BE49-F238E27FC236}">
                <a16:creationId xmlns:a16="http://schemas.microsoft.com/office/drawing/2014/main" id="{B759E669-8E81-412C-997D-724D084CD094}"/>
              </a:ext>
            </a:extLst>
          </p:cNvPr>
          <p:cNvSpPr txBox="1">
            <a:spLocks/>
          </p:cNvSpPr>
          <p:nvPr/>
        </p:nvSpPr>
        <p:spPr>
          <a:xfrm>
            <a:off x="1494314" y="305969"/>
            <a:ext cx="709765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+mn-ea"/>
                <a:ea typeface="+mn-ea"/>
              </a:rPr>
              <a:t>發文補件</a:t>
            </a:r>
            <a:r>
              <a:rPr lang="en-US" altLang="zh-TW" sz="2800" dirty="0">
                <a:latin typeface="+mn-ea"/>
                <a:ea typeface="+mn-ea"/>
              </a:rPr>
              <a:t>--</a:t>
            </a:r>
            <a:r>
              <a:rPr lang="zh-TW" altLang="en-US" sz="2800" dirty="0">
                <a:latin typeface="+mn-ea"/>
                <a:ea typeface="+mn-ea"/>
              </a:rPr>
              <a:t>操作流程</a:t>
            </a:r>
            <a:r>
              <a:rPr lang="en-US" altLang="zh-TW" sz="2800" dirty="0">
                <a:latin typeface="+mn-ea"/>
                <a:ea typeface="+mn-ea"/>
              </a:rPr>
              <a:t>(</a:t>
            </a:r>
            <a:r>
              <a:rPr lang="zh-TW" altLang="en-US" sz="2800" dirty="0">
                <a:latin typeface="+mn-ea"/>
                <a:ea typeface="+mn-ea"/>
              </a:rPr>
              <a:t>送件</a:t>
            </a:r>
            <a:r>
              <a:rPr lang="en-US" altLang="zh-TW" sz="2800" dirty="0">
                <a:latin typeface="+mn-ea"/>
                <a:ea typeface="+mn-ea"/>
              </a:rPr>
              <a:t>)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CE0C07C2-4E68-494E-A5DB-FE56155EB5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156013" y="699542"/>
            <a:ext cx="5832648" cy="3898694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9FFABF14-54A9-4981-91B1-28D823CF37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094" y="3861905"/>
            <a:ext cx="4968552" cy="489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223539"/>
      </p:ext>
    </p:extLst>
  </p:cSld>
  <p:clrMapOvr>
    <a:masterClrMapping/>
  </p:clrMapOvr>
  <p:transition spd="slow">
    <p:split orient="vert"/>
  </p:transition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圖片 12">
            <a:extLst>
              <a:ext uri="{FF2B5EF4-FFF2-40B4-BE49-F238E27FC236}">
                <a16:creationId xmlns:a16="http://schemas.microsoft.com/office/drawing/2014/main" id="{7EF4E366-84D0-4253-83F8-A7FEFCD8D7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173"/>
            <a:ext cx="7388352" cy="272267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31AACBF-5529-402B-B4B4-5ADF15303129}"/>
              </a:ext>
            </a:extLst>
          </p:cNvPr>
          <p:cNvSpPr/>
          <p:nvPr/>
        </p:nvSpPr>
        <p:spPr>
          <a:xfrm>
            <a:off x="70025" y="1916662"/>
            <a:ext cx="867997" cy="163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7557FA6-04FA-4A77-8B0E-13915A39BE0D}"/>
              </a:ext>
            </a:extLst>
          </p:cNvPr>
          <p:cNvSpPr/>
          <p:nvPr/>
        </p:nvSpPr>
        <p:spPr>
          <a:xfrm>
            <a:off x="1108517" y="1847871"/>
            <a:ext cx="561026" cy="163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12" name="標題 2">
            <a:extLst>
              <a:ext uri="{FF2B5EF4-FFF2-40B4-BE49-F238E27FC236}">
                <a16:creationId xmlns:a16="http://schemas.microsoft.com/office/drawing/2014/main" id="{D8147F60-332C-43D1-AFA9-740B45A1A105}"/>
              </a:ext>
            </a:extLst>
          </p:cNvPr>
          <p:cNvSpPr txBox="1">
            <a:spLocks/>
          </p:cNvSpPr>
          <p:nvPr/>
        </p:nvSpPr>
        <p:spPr>
          <a:xfrm>
            <a:off x="1499210" y="119389"/>
            <a:ext cx="655042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微軟正黑體" panose="020B0604030504040204" pitchFamily="34" charset="-120"/>
              </a:rPr>
              <a:t>自行補件</a:t>
            </a:r>
            <a:r>
              <a:rPr lang="en-US" altLang="zh-TW" sz="2800" dirty="0">
                <a:latin typeface="微軟正黑體" panose="020B0604030504040204" pitchFamily="34" charset="-120"/>
              </a:rPr>
              <a:t>--</a:t>
            </a:r>
            <a:r>
              <a:rPr lang="zh-TW" altLang="en-US" sz="2800" dirty="0">
                <a:latin typeface="微軟正黑體" panose="020B0604030504040204" pitchFamily="34" charset="-120"/>
              </a:rPr>
              <a:t>操作流程</a:t>
            </a:r>
            <a:endParaRPr lang="zh-TW" altLang="en-US" sz="2800" kern="0" dirty="0">
              <a:latin typeface="微軟正黑體" panose="020B0604030504040204" pitchFamily="34" charset="-120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C3C73A30-622E-4E42-A917-C49EA0EA4BC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91805" y="2079993"/>
            <a:ext cx="8822900" cy="3063507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857866DD-8F4D-46A9-B1BA-EE2E7154526C}"/>
              </a:ext>
            </a:extLst>
          </p:cNvPr>
          <p:cNvSpPr/>
          <p:nvPr/>
        </p:nvSpPr>
        <p:spPr>
          <a:xfrm>
            <a:off x="491069" y="3720679"/>
            <a:ext cx="841055" cy="2230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63532CA-FADE-4A7A-9E60-F1B702F1CE92}"/>
              </a:ext>
            </a:extLst>
          </p:cNvPr>
          <p:cNvSpPr/>
          <p:nvPr/>
        </p:nvSpPr>
        <p:spPr>
          <a:xfrm>
            <a:off x="1499210" y="3900230"/>
            <a:ext cx="7153721" cy="41779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15" name="投影片編號版面配置區 2">
            <a:extLst>
              <a:ext uri="{FF2B5EF4-FFF2-40B4-BE49-F238E27FC236}">
                <a16:creationId xmlns:a16="http://schemas.microsoft.com/office/drawing/2014/main" id="{0B5EC9F4-A49B-4461-8570-3DFB327F284B}"/>
              </a:ext>
            </a:extLst>
          </p:cNvPr>
          <p:cNvSpPr txBox="1">
            <a:spLocks/>
          </p:cNvSpPr>
          <p:nvPr/>
        </p:nvSpPr>
        <p:spPr>
          <a:xfrm>
            <a:off x="7082064" y="479275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116</a:t>
            </a:fld>
            <a:endParaRPr lang="zh-TW" altLang="en-US" dirty="0"/>
          </a:p>
        </p:txBody>
      </p:sp>
      <p:sp>
        <p:nvSpPr>
          <p:cNvPr id="17" name="語音泡泡: 矩形 16">
            <a:extLst>
              <a:ext uri="{FF2B5EF4-FFF2-40B4-BE49-F238E27FC236}">
                <a16:creationId xmlns:a16="http://schemas.microsoft.com/office/drawing/2014/main" id="{6095DAA9-CF08-4947-AE55-FCB3988AF9DC}"/>
              </a:ext>
            </a:extLst>
          </p:cNvPr>
          <p:cNvSpPr/>
          <p:nvPr/>
        </p:nvSpPr>
        <p:spPr>
          <a:xfrm>
            <a:off x="2991686" y="2213002"/>
            <a:ext cx="2007034" cy="777110"/>
          </a:xfrm>
          <a:prstGeom prst="wedgeRectCallout">
            <a:avLst>
              <a:gd name="adj1" fmla="val -95996"/>
              <a:gd name="adj2" fmla="val 170776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sz="1400" b="1" dirty="0">
                <a:solidFill>
                  <a:schemeClr val="tx1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後續操作流程同「發文補件」</a:t>
            </a:r>
            <a:endParaRPr lang="en-US" altLang="zh-TW" sz="1400" b="1" dirty="0">
              <a:solidFill>
                <a:schemeClr val="tx1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23503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8" grpId="0" animBg="1"/>
      <p:bldP spid="17" grpId="0" animBg="1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A6C3FEFC-A6D9-4AD8-BEE2-11761D4AF08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31526" y="1729246"/>
            <a:ext cx="8880947" cy="819116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DD3666F-A735-43C0-8A6D-AC02C8412D34}"/>
              </a:ext>
            </a:extLst>
          </p:cNvPr>
          <p:cNvSpPr/>
          <p:nvPr/>
        </p:nvSpPr>
        <p:spPr>
          <a:xfrm>
            <a:off x="539552" y="2237465"/>
            <a:ext cx="504056" cy="24856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241EF8B-C5F8-4445-A53B-B18778088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1914" y="2608098"/>
            <a:ext cx="6342084" cy="246072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0CDF3AE-B959-4A7F-BB7E-555D2B9923E1}"/>
              </a:ext>
            </a:extLst>
          </p:cNvPr>
          <p:cNvSpPr/>
          <p:nvPr/>
        </p:nvSpPr>
        <p:spPr>
          <a:xfrm>
            <a:off x="4427984" y="4515966"/>
            <a:ext cx="864096" cy="1440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4294967295"/>
          </p:nvPr>
        </p:nvSpPr>
        <p:spPr>
          <a:xfrm>
            <a:off x="7004498" y="4804245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117</a:t>
            </a:fld>
            <a:endParaRPr lang="zh-TW" altLang="en-US" dirty="0"/>
          </a:p>
        </p:txBody>
      </p:sp>
      <p:sp>
        <p:nvSpPr>
          <p:cNvPr id="8" name="標題 2">
            <a:extLst>
              <a:ext uri="{FF2B5EF4-FFF2-40B4-BE49-F238E27FC236}">
                <a16:creationId xmlns:a16="http://schemas.microsoft.com/office/drawing/2014/main" id="{5DACC24E-95BD-4BD3-BDB3-1AD8082B6932}"/>
              </a:ext>
            </a:extLst>
          </p:cNvPr>
          <p:cNvSpPr txBox="1">
            <a:spLocks/>
          </p:cNvSpPr>
          <p:nvPr/>
        </p:nvSpPr>
        <p:spPr>
          <a:xfrm>
            <a:off x="1533577" y="280354"/>
            <a:ext cx="655042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微軟正黑體" panose="020B0604030504040204" pitchFamily="34" charset="-120"/>
              </a:rPr>
              <a:t>延期補件</a:t>
            </a:r>
            <a:r>
              <a:rPr lang="en-US" altLang="zh-TW" sz="2800" dirty="0">
                <a:latin typeface="微軟正黑體" panose="020B0604030504040204" pitchFamily="34" charset="-120"/>
              </a:rPr>
              <a:t>--</a:t>
            </a:r>
            <a:r>
              <a:rPr lang="zh-TW" altLang="en-US" sz="2800" dirty="0">
                <a:latin typeface="微軟正黑體" panose="020B0604030504040204" pitchFamily="34" charset="-120"/>
              </a:rPr>
              <a:t>操作流程</a:t>
            </a:r>
            <a:endParaRPr lang="zh-TW" altLang="en-US" sz="2800" kern="0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1982314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5791716B-B009-4D88-B39C-32D2AB903F0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78308" y="988093"/>
            <a:ext cx="8934390" cy="84337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EDD3666F-A735-43C0-8A6D-AC02C8412D34}"/>
              </a:ext>
            </a:extLst>
          </p:cNvPr>
          <p:cNvSpPr/>
          <p:nvPr/>
        </p:nvSpPr>
        <p:spPr>
          <a:xfrm>
            <a:off x="107504" y="1526094"/>
            <a:ext cx="573450" cy="2535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241EF8B-C5F8-4445-A53B-B187780882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197330" y="796980"/>
            <a:ext cx="4320480" cy="400594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E0CDF3AE-B959-4A7F-BB7E-555D2B9923E1}"/>
              </a:ext>
            </a:extLst>
          </p:cNvPr>
          <p:cNvSpPr/>
          <p:nvPr/>
        </p:nvSpPr>
        <p:spPr>
          <a:xfrm>
            <a:off x="2510165" y="4541945"/>
            <a:ext cx="911302" cy="2738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/>
          </a:p>
        </p:txBody>
      </p:sp>
      <p:sp>
        <p:nvSpPr>
          <p:cNvPr id="10" name="標題 2">
            <a:extLst>
              <a:ext uri="{FF2B5EF4-FFF2-40B4-BE49-F238E27FC236}">
                <a16:creationId xmlns:a16="http://schemas.microsoft.com/office/drawing/2014/main" id="{09E966C2-86D5-44F7-8974-BF402381B4C0}"/>
              </a:ext>
            </a:extLst>
          </p:cNvPr>
          <p:cNvSpPr txBox="1">
            <a:spLocks/>
          </p:cNvSpPr>
          <p:nvPr/>
        </p:nvSpPr>
        <p:spPr>
          <a:xfrm>
            <a:off x="1533577" y="280354"/>
            <a:ext cx="6550421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sz="2800" dirty="0">
                <a:latin typeface="微軟正黑體" panose="020B0604030504040204" pitchFamily="34" charset="-120"/>
              </a:rPr>
              <a:t>補繳費用</a:t>
            </a:r>
            <a:r>
              <a:rPr lang="en-US" altLang="zh-TW" sz="2800" dirty="0">
                <a:latin typeface="微軟正黑體" panose="020B0604030504040204" pitchFamily="34" charset="-120"/>
              </a:rPr>
              <a:t>--</a:t>
            </a:r>
            <a:r>
              <a:rPr lang="zh-TW" altLang="en-US" sz="2800" dirty="0">
                <a:latin typeface="微軟正黑體" panose="020B0604030504040204" pitchFamily="34" charset="-120"/>
              </a:rPr>
              <a:t>操作流程</a:t>
            </a:r>
            <a:endParaRPr lang="zh-TW" altLang="en-US" sz="2800" kern="0" dirty="0">
              <a:latin typeface="微軟正黑體" panose="020B0604030504040204" pitchFamily="34" charset="-120"/>
            </a:endParaRP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728DE36E-7E06-4BFC-BEC0-43AC242D5D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301" y="1467472"/>
            <a:ext cx="4286235" cy="355009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12" name="直線單箭頭接點 11">
            <a:extLst>
              <a:ext uri="{FF2B5EF4-FFF2-40B4-BE49-F238E27FC236}">
                <a16:creationId xmlns:a16="http://schemas.microsoft.com/office/drawing/2014/main" id="{89C8EDAC-1A56-44AB-A264-26D3A1577FBA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3171236" y="3242520"/>
            <a:ext cx="1601065" cy="1305742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47283277-B8A9-46E1-86AE-0FFE29988E58}"/>
              </a:ext>
            </a:extLst>
          </p:cNvPr>
          <p:cNvSpPr/>
          <p:nvPr/>
        </p:nvSpPr>
        <p:spPr>
          <a:xfrm>
            <a:off x="6253196" y="2612619"/>
            <a:ext cx="2671433" cy="374670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b="1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選定繳費方式後無法變更</a:t>
            </a: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4294967295"/>
          </p:nvPr>
        </p:nvSpPr>
        <p:spPr>
          <a:xfrm>
            <a:off x="7055298" y="4743724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118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251074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119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98143"/>
            <a:ext cx="9144000" cy="2822269"/>
          </a:xfrm>
          <a:prstGeom prst="rect">
            <a:avLst/>
          </a:prstGeom>
        </p:spPr>
      </p:pic>
      <p:sp>
        <p:nvSpPr>
          <p:cNvPr id="5" name="文字版面配置區 1"/>
          <p:cNvSpPr txBox="1">
            <a:spLocks/>
          </p:cNvSpPr>
          <p:nvPr/>
        </p:nvSpPr>
        <p:spPr>
          <a:xfrm>
            <a:off x="4875203" y="2291338"/>
            <a:ext cx="4177304" cy="4735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TW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05 </a:t>
            </a:r>
            <a:r>
              <a:rPr lang="zh-TW" altLang="en-US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常見</a:t>
            </a:r>
            <a:r>
              <a:rPr lang="en-US" altLang="zh-TW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Q&amp;A</a:t>
            </a:r>
            <a:endParaRPr lang="zh-TW" altLang="en-US" b="1" kern="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zh-TW" altLang="en-US" b="1" kern="0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46285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F75F0D16-968B-4C0F-A525-1B873E0E6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67" y="673828"/>
            <a:ext cx="6726864" cy="414143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7A8D1405-F5B8-49F4-95C3-C75A2D6A8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管理者帳號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(4)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語音泡泡: 矩形 16">
            <a:extLst>
              <a:ext uri="{FF2B5EF4-FFF2-40B4-BE49-F238E27FC236}">
                <a16:creationId xmlns:a16="http://schemas.microsoft.com/office/drawing/2014/main" id="{F5D0B705-4527-4480-9E57-524A2F4D2671}"/>
              </a:ext>
            </a:extLst>
          </p:cNvPr>
          <p:cNvSpPr/>
          <p:nvPr/>
        </p:nvSpPr>
        <p:spPr>
          <a:xfrm>
            <a:off x="122512" y="3463573"/>
            <a:ext cx="2140867" cy="793811"/>
          </a:xfrm>
          <a:prstGeom prst="wedgeRectCallout">
            <a:avLst>
              <a:gd name="adj1" fmla="val 102072"/>
              <a:gd name="adj2" fmla="val 23375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點選免工商憑證送件時，帳號申請書須用印後上傳申請書</a:t>
            </a:r>
          </a:p>
        </p:txBody>
      </p:sp>
      <p:sp>
        <p:nvSpPr>
          <p:cNvPr id="11" name="語音泡泡: 矩形 10">
            <a:extLst>
              <a:ext uri="{FF2B5EF4-FFF2-40B4-BE49-F238E27FC236}">
                <a16:creationId xmlns:a16="http://schemas.microsoft.com/office/drawing/2014/main" id="{4A729E25-1521-4345-9305-61434022BBE0}"/>
              </a:ext>
            </a:extLst>
          </p:cNvPr>
          <p:cNvSpPr/>
          <p:nvPr/>
        </p:nvSpPr>
        <p:spPr>
          <a:xfrm>
            <a:off x="361765" y="2056268"/>
            <a:ext cx="2273746" cy="432047"/>
          </a:xfrm>
          <a:prstGeom prst="wedgeRectCallout">
            <a:avLst>
              <a:gd name="adj1" fmla="val 68010"/>
              <a:gd name="adj2" fmla="val 32100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申請管理者帳號不限一組</a:t>
            </a:r>
          </a:p>
        </p:txBody>
      </p:sp>
      <p:sp>
        <p:nvSpPr>
          <p:cNvPr id="12" name="語音泡泡: 矩形 13">
            <a:extLst>
              <a:ext uri="{FF2B5EF4-FFF2-40B4-BE49-F238E27FC236}">
                <a16:creationId xmlns:a16="http://schemas.microsoft.com/office/drawing/2014/main" id="{A0D119B8-B8B5-4478-8862-0E2D482A3935}"/>
              </a:ext>
            </a:extLst>
          </p:cNvPr>
          <p:cNvSpPr/>
          <p:nvPr/>
        </p:nvSpPr>
        <p:spPr>
          <a:xfrm>
            <a:off x="5912528" y="1520994"/>
            <a:ext cx="2771606" cy="618211"/>
          </a:xfrm>
          <a:prstGeom prst="wedgeRectCallout">
            <a:avLst>
              <a:gd name="adj1" fmla="val -73428"/>
              <a:gd name="adj2" fmla="val 25428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輸入「單位名稱」時，系統將自動帶入單位基本資訊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3" name="語音泡泡: 矩形 16">
            <a:extLst>
              <a:ext uri="{FF2B5EF4-FFF2-40B4-BE49-F238E27FC236}">
                <a16:creationId xmlns:a16="http://schemas.microsoft.com/office/drawing/2014/main" id="{70F90A0B-0969-444A-A6A0-6839359D7478}"/>
              </a:ext>
            </a:extLst>
          </p:cNvPr>
          <p:cNvSpPr/>
          <p:nvPr/>
        </p:nvSpPr>
        <p:spPr>
          <a:xfrm>
            <a:off x="6222573" y="4259394"/>
            <a:ext cx="2406523" cy="506027"/>
          </a:xfrm>
          <a:prstGeom prst="wedgeRectCallout">
            <a:avLst>
              <a:gd name="adj1" fmla="val -74957"/>
              <a:gd name="adj2" fmla="val 17645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 startAt="5"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上傳藥商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/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醫療院所執照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 startAt="5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確認資料後提出申請</a:t>
            </a:r>
          </a:p>
        </p:txBody>
      </p:sp>
      <p:sp>
        <p:nvSpPr>
          <p:cNvPr id="14" name="語音泡泡: 矩形 13">
            <a:extLst>
              <a:ext uri="{FF2B5EF4-FFF2-40B4-BE49-F238E27FC236}">
                <a16:creationId xmlns:a16="http://schemas.microsoft.com/office/drawing/2014/main" id="{93CBB15B-2D21-41A6-93A9-DBF78FCF1560}"/>
              </a:ext>
            </a:extLst>
          </p:cNvPr>
          <p:cNvSpPr/>
          <p:nvPr/>
        </p:nvSpPr>
        <p:spPr>
          <a:xfrm>
            <a:off x="6063116" y="2435439"/>
            <a:ext cx="2719120" cy="618211"/>
          </a:xfrm>
          <a:prstGeom prst="wedgeRectCallout">
            <a:avLst>
              <a:gd name="adj1" fmla="val -73428"/>
              <a:gd name="adj2" fmla="val 25428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 startAt="2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選擇帳號申請類別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 startAt="2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選擇送件憑證類別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8" name="語音泡泡: 矩形 6">
            <a:extLst>
              <a:ext uri="{FF2B5EF4-FFF2-40B4-BE49-F238E27FC236}">
                <a16:creationId xmlns:a16="http://schemas.microsoft.com/office/drawing/2014/main" id="{3CB99C25-1433-49B6-AC6E-53A403BED0A4}"/>
              </a:ext>
            </a:extLst>
          </p:cNvPr>
          <p:cNvSpPr/>
          <p:nvPr/>
        </p:nvSpPr>
        <p:spPr>
          <a:xfrm>
            <a:off x="7125871" y="3419774"/>
            <a:ext cx="1895618" cy="535338"/>
          </a:xfrm>
          <a:prstGeom prst="wedgeRectCallout">
            <a:avLst>
              <a:gd name="adj1" fmla="val -64454"/>
              <a:gd name="adj2" fmla="val 40129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algn="ctr" defTabSz="685800">
              <a:buFont typeface="+mj-lt"/>
              <a:buAutoNum type="arabicPeriod" startAt="4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點擊「憑證驗證」</a:t>
            </a:r>
          </a:p>
        </p:txBody>
      </p: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01AE61AA-B612-4D87-951B-10015D0969ED}"/>
              </a:ext>
            </a:extLst>
          </p:cNvPr>
          <p:cNvGrpSpPr/>
          <p:nvPr/>
        </p:nvGrpSpPr>
        <p:grpSpPr>
          <a:xfrm>
            <a:off x="419210" y="3080903"/>
            <a:ext cx="6658512" cy="1654983"/>
            <a:chOff x="558947" y="4107870"/>
            <a:chExt cx="8878016" cy="220664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3F877C0-2248-4DED-8D54-B08D42FC599B}"/>
                </a:ext>
              </a:extLst>
            </p:cNvPr>
            <p:cNvSpPr/>
            <p:nvPr/>
          </p:nvSpPr>
          <p:spPr>
            <a:xfrm>
              <a:off x="8478175" y="5211192"/>
              <a:ext cx="958788" cy="31071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350"/>
            </a:p>
          </p:txBody>
        </p:sp>
        <p:pic>
          <p:nvPicPr>
            <p:cNvPr id="19" name="圖片 18" descr="一張含有 文字 的圖片&#10;&#10;自動產生的描述">
              <a:extLst>
                <a:ext uri="{FF2B5EF4-FFF2-40B4-BE49-F238E27FC236}">
                  <a16:creationId xmlns:a16="http://schemas.microsoft.com/office/drawing/2014/main" id="{F1B6E6E8-9908-4791-BE3A-7222AB15D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8947" y="4107870"/>
              <a:ext cx="4642425" cy="220664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0" name="語音泡泡: 矩形 6">
              <a:extLst>
                <a:ext uri="{FF2B5EF4-FFF2-40B4-BE49-F238E27FC236}">
                  <a16:creationId xmlns:a16="http://schemas.microsoft.com/office/drawing/2014/main" id="{541579B7-03BC-42C9-ADF4-EBDD18D9ED3A}"/>
                </a:ext>
              </a:extLst>
            </p:cNvPr>
            <p:cNvSpPr/>
            <p:nvPr/>
          </p:nvSpPr>
          <p:spPr>
            <a:xfrm>
              <a:off x="2011086" y="4107870"/>
              <a:ext cx="3031660" cy="1136464"/>
            </a:xfrm>
            <a:prstGeom prst="wedgeRectCallout">
              <a:avLst>
                <a:gd name="adj1" fmla="val -32633"/>
                <a:gd name="adj2" fmla="val 92902"/>
              </a:avLst>
            </a:prstGeom>
            <a:solidFill>
              <a:srgbClr val="BBEFDD">
                <a:lumMod val="60000"/>
                <a:lumOff val="40000"/>
              </a:srgbClr>
            </a:solidFill>
            <a:ln w="28575" cap="flat" cmpd="sng" algn="ctr">
              <a:solidFill>
                <a:srgbClr val="BBEFDD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lIns="51435" tIns="25718" rIns="51435" bIns="25718" rtlCol="0" anchor="ctr"/>
            <a:lstStyle/>
            <a:p>
              <a:pPr defTabSz="685800"/>
              <a:r>
                <a:rPr lang="zh-TW" altLang="en-US" sz="1500" b="1" kern="0" dirty="0">
                  <a:solidFill>
                    <a:srgbClr val="444444"/>
                  </a:solidFill>
                  <a:latin typeface="微軟正黑體 Light" panose="020B0304030504040204" pitchFamily="34" charset="-120"/>
                  <a:ea typeface="微軟正黑體 Light" panose="020B0304030504040204" pitchFamily="34" charset="-120"/>
                </a:rPr>
                <a:t>點擊「憑證驗證」時需先登出，才能驗證電子憑證</a:t>
              </a:r>
              <a:endPara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3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973584" y="4768056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120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(1)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內容版面配置區 1"/>
          <p:cNvSpPr txBox="1">
            <a:spLocks/>
          </p:cNvSpPr>
          <p:nvPr/>
        </p:nvSpPr>
        <p:spPr>
          <a:xfrm>
            <a:off x="678094" y="952500"/>
            <a:ext cx="8352890" cy="40894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zh-TW" altLang="zh-TW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登入系統時，出現〝</a:t>
            </a:r>
            <a:r>
              <a:rPr lang="en-US" altLang="zh-TW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</a:t>
            </a:r>
            <a:r>
              <a:rPr lang="zh-TW" altLang="zh-TW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天未登入系統</a:t>
            </a:r>
            <a:r>
              <a:rPr lang="zh-TW" altLang="en-US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被鎖定</a:t>
            </a:r>
            <a:r>
              <a:rPr lang="zh-TW" altLang="zh-TW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〞</a:t>
            </a:r>
            <a:r>
              <a:rPr lang="zh-TW" altLang="en-US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訊息？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altLang="zh-TW" sz="20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天未登入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，帳號將被系統鎖住。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管理者帳號：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由客服中心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解除定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該帳號。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zh-TW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2.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一般使用者帳號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由客服中心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解除定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該帳號。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274610"/>
      </p:ext>
    </p:extLst>
  </p:cSld>
  <p:clrMapOvr>
    <a:masterClrMapping/>
  </p:clrMapOvr>
  <p:transition spd="slow">
    <p:split orient="vert"/>
  </p:transition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888296" y="4831450"/>
            <a:ext cx="2057400" cy="274637"/>
          </a:xfrm>
        </p:spPr>
        <p:txBody>
          <a:bodyPr/>
          <a:lstStyle/>
          <a:p>
            <a:fld id="{6C1CAE02-D713-49A2-9A31-F3060F388B2C}" type="slidenum">
              <a:rPr lang="zh-TW" altLang="en-US" smtClean="0"/>
              <a:t>121</a:t>
            </a:fld>
            <a:endParaRPr lang="zh-TW" altLang="en-US" dirty="0"/>
          </a:p>
        </p:txBody>
      </p:sp>
      <p:sp>
        <p:nvSpPr>
          <p:cNvPr id="6" name="內容版面配置區 1"/>
          <p:cNvSpPr txBox="1">
            <a:spLocks/>
          </p:cNvSpPr>
          <p:nvPr/>
        </p:nvSpPr>
        <p:spPr>
          <a:xfrm>
            <a:off x="762000" y="1028700"/>
            <a:ext cx="8318500" cy="38027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：人員離職或職務異動，可以刪除帳號或修改該帳號資料為 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現行使用者嗎？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：帳號不可刪除</a:t>
            </a:r>
            <a:endParaRPr lang="en-US" altLang="zh-TW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一般帳號使用者離職時，可由以下方式擇一處理：</a:t>
            </a:r>
          </a:p>
          <a:p>
            <a:pPr marL="400050" lvl="1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1)</a:t>
            </a:r>
            <a:r>
              <a:rPr lang="zh-TW" altLang="en-US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業者管理員可將一般使用者「取消啟用」，鎖定該帳號</a:t>
            </a:r>
          </a:p>
          <a:p>
            <a:pPr marL="400050" lvl="1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2)</a:t>
            </a:r>
            <a:r>
              <a:rPr lang="zh-TW" altLang="en-US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更換帳號使用者資訊 如姓名、身分證字號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完成更換後，於下次登入時由「我的 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政府」進行自然人憑證驗證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業者管理員帳號使用者離職，可由以下方式擇一處理：</a:t>
            </a:r>
          </a:p>
          <a:p>
            <a:pPr marL="400050" lvl="1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1)</a:t>
            </a:r>
            <a:r>
              <a:rPr lang="zh-TW" altLang="en-US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更換帳號使用者資訊 如姓名、身分證字號</a:t>
            </a:r>
          </a:p>
          <a:p>
            <a:pPr marL="400050" lvl="1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完成更換後，於下次登入時由「我的 </a:t>
            </a:r>
            <a:r>
              <a:rPr lang="en-US" altLang="zh-TW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</a:t>
            </a:r>
            <a:r>
              <a:rPr lang="zh-TW" altLang="en-US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政府」進行自然人憑證驗證</a:t>
            </a:r>
          </a:p>
          <a:p>
            <a:pPr marL="400050" lvl="1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2)</a:t>
            </a:r>
            <a:r>
              <a:rPr lang="zh-TW" altLang="en-US" sz="12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致電至平台客服說明要「取消啟用」該帳號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3.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若未依以上方式進行處理，系統將於 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90 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天內未登入而鎖定該帳號</a:t>
            </a:r>
            <a:endParaRPr lang="zh-TW" altLang="en-US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477776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(2)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49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948716" y="475207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122</a:t>
            </a:fld>
            <a:endParaRPr lang="zh-TW" altLang="en-US" dirty="0"/>
          </a:p>
        </p:txBody>
      </p:sp>
      <p:sp>
        <p:nvSpPr>
          <p:cNvPr id="5" name="內容版面配置區 1"/>
          <p:cNvSpPr txBox="1">
            <a:spLocks/>
          </p:cNvSpPr>
          <p:nvPr/>
        </p:nvSpPr>
        <p:spPr>
          <a:xfrm>
            <a:off x="755576" y="987574"/>
            <a:ext cx="8008725" cy="390882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39750" indent="-539750">
              <a:buNone/>
            </a:pPr>
            <a:r>
              <a:rPr lang="en-US" altLang="zh-TW" sz="2200" kern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  <a:r>
              <a:rPr lang="zh-TW" altLang="en-US" sz="2200" kern="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：</a:t>
            </a:r>
            <a:r>
              <a:rPr lang="zh-TW" altLang="en-US" sz="2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已插入工商證輸入</a:t>
            </a:r>
            <a:r>
              <a:rPr lang="en-US" altLang="zh-TW" sz="2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PIN</a:t>
            </a:r>
            <a:r>
              <a:rPr lang="zh-TW" altLang="en-US" sz="2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碼但是無法送件，出現送件失敗。</a:t>
            </a:r>
            <a:endParaRPr lang="en-US" altLang="zh-TW" sz="2200" kern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539750" indent="-539750">
              <a:buNone/>
            </a:pPr>
            <a:endParaRPr lang="en-US" altLang="zh-TW" sz="2000" kern="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 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 2"/>
              </a:rPr>
              <a:t>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首次登入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下載安裝</a:t>
            </a:r>
            <a:r>
              <a:rPr lang="en-US" altLang="zh-TW" sz="2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Hicos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元件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。</a:t>
            </a:r>
            <a:endParaRPr lang="en-US" altLang="zh-TW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 2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 2"/>
              </a:rPr>
              <a:t>       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確認</a:t>
            </a:r>
            <a:r>
              <a:rPr lang="en-US" altLang="zh-TW" sz="2000" dirty="0" err="1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HiCOS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已成功安裝，若仍一直出現啟用失敗，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請檢查瀏覽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器安全性設定。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請至「工具」→網際網路選項→安全性→信任的網站→將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 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https://e-sub.fda.gov.tw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與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https://www.cp.gov.tw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加入至信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任網站。</a:t>
            </a:r>
            <a:endParaRPr lang="en-US" altLang="zh-TW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  <a:sym typeface="Wingdings 2"/>
            </a:endParaRPr>
          </a:p>
          <a:p>
            <a:pPr marL="0" indent="0">
              <a:buNone/>
            </a:pP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 2"/>
              </a:rPr>
              <a:t>        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使用工商憑證卡測試網站，測試讀卡機功能是否正常。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4"/>
              </a:rPr>
              <a:t>https://www.cp.gov.tw/portal/HicosChk.aspx</a:t>
            </a:r>
            <a:endParaRPr lang="zh-TW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(3)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218354"/>
      </p:ext>
    </p:extLst>
  </p:cSld>
  <p:clrMapOvr>
    <a:masterClrMapping/>
  </p:clrMapOvr>
  <p:transition spd="slow">
    <p:split orient="vert"/>
  </p:transition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849564" y="4840002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123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內容版面配置區 1"/>
          <p:cNvSpPr txBox="1">
            <a:spLocks/>
          </p:cNvSpPr>
          <p:nvPr/>
        </p:nvSpPr>
        <p:spPr>
          <a:xfrm>
            <a:off x="1477776" y="2408183"/>
            <a:ext cx="7802990" cy="38415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標題 2"/>
          <p:cNvSpPr txBox="1">
            <a:spLocks/>
          </p:cNvSpPr>
          <p:nvPr/>
        </p:nvSpPr>
        <p:spPr>
          <a:xfrm>
            <a:off x="1477776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(4)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內容版面配置區 1"/>
          <p:cNvSpPr txBox="1">
            <a:spLocks/>
          </p:cNvSpPr>
          <p:nvPr/>
        </p:nvSpPr>
        <p:spPr>
          <a:xfrm>
            <a:off x="945474" y="998483"/>
            <a:ext cx="7802990" cy="38415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zh-TW" altLang="en-US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上傳的檔案有格或檔案大小的限制嗎</a:t>
            </a:r>
            <a:r>
              <a:rPr lang="en-US" altLang="zh-TW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endParaRPr lang="en-US" altLang="zh-TW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96938" indent="-896938"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本平台單檔案最大限制</a:t>
            </a:r>
            <a:r>
              <a:rPr lang="en-US" altLang="zh-TW" sz="2000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50MB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96938" indent="-896938"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副檔名僅接受</a:t>
            </a:r>
            <a:r>
              <a:rPr lang="en-US" altLang="zh-TW" sz="2000" u="sng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.doc,.docx,.pdf,.jpg,.jpeg 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的檔案。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zh-TW" altLang="en-US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248746"/>
      </p:ext>
    </p:extLst>
  </p:cSld>
  <p:clrMapOvr>
    <a:masterClrMapping/>
  </p:clrMapOvr>
  <p:transition spd="slow">
    <p:split orient="vert"/>
  </p:transition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893631" y="4840002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124</a:t>
            </a:fld>
            <a:endParaRPr lang="zh-TW" altLang="en-US" dirty="0"/>
          </a:p>
        </p:txBody>
      </p:sp>
      <p:sp>
        <p:nvSpPr>
          <p:cNvPr id="5" name="內容版面配置區 1"/>
          <p:cNvSpPr txBox="1">
            <a:spLocks/>
          </p:cNvSpPr>
          <p:nvPr/>
        </p:nvSpPr>
        <p:spPr>
          <a:xfrm>
            <a:off x="945474" y="998483"/>
            <a:ext cx="7802990" cy="38415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zh-TW" altLang="en-US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進入繳費平台後如果已選擇了某依繳費方式該如何修改</a:t>
            </a:r>
            <a:r>
              <a:rPr lang="en-US" altLang="zh-TW" sz="22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zh-TW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原則上繳費方式選擇後即不可修改，請謹慎選擇繳費方式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。</a:t>
            </a:r>
            <a:endParaRPr lang="zh-TW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      </a:t>
            </a:r>
            <a:endParaRPr lang="zh-TW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(5)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9497585"/>
      </p:ext>
    </p:extLst>
  </p:cSld>
  <p:clrMapOvr>
    <a:masterClrMapping/>
  </p:clrMapOvr>
  <p:transition spd="slow">
    <p:split orient="vert"/>
  </p:transition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882615" y="481875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125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標題 2"/>
          <p:cNvSpPr txBox="1">
            <a:spLocks/>
          </p:cNvSpPr>
          <p:nvPr/>
        </p:nvSpPr>
        <p:spPr>
          <a:xfrm>
            <a:off x="1477776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(6)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內容版面配置區 1"/>
          <p:cNvSpPr txBox="1">
            <a:spLocks/>
          </p:cNvSpPr>
          <p:nvPr/>
        </p:nvSpPr>
        <p:spPr>
          <a:xfrm>
            <a:off x="861790" y="977231"/>
            <a:ext cx="7802990" cy="38415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：繳費期限是多久？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：線上繳費選定繳費方式後，於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個日曆天內完成繳費。</a:t>
            </a:r>
            <a:endParaRPr lang="zh-TW" altLang="en-US" sz="20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365955"/>
      </p:ext>
    </p:extLst>
  </p:cSld>
  <p:clrMapOvr>
    <a:masterClrMapping/>
  </p:clrMapOvr>
  <p:transition spd="slow">
    <p:split orient="vert"/>
  </p:transition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926682" y="481875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126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標題 2"/>
          <p:cNvSpPr txBox="1">
            <a:spLocks/>
          </p:cNvSpPr>
          <p:nvPr/>
        </p:nvSpPr>
        <p:spPr>
          <a:xfrm>
            <a:off x="1477776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常見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Q&amp;A –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系統操作相關</a:t>
            </a: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(7)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內容版面配置區 1"/>
          <p:cNvSpPr txBox="1">
            <a:spLocks/>
          </p:cNvSpPr>
          <p:nvPr/>
        </p:nvSpPr>
        <p:spPr>
          <a:xfrm>
            <a:off x="723900" y="977231"/>
            <a:ext cx="8058150" cy="38415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：已經繳費多日，但系統仍顯示尚未繳費？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altLang="zh-TW" sz="24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1.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選擇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台銀臨櫃、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ATM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繳費或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政府繳費等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種繳費方式，需</a:t>
            </a:r>
            <a:r>
              <a:rPr lang="en-US" altLang="zh-TW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1~3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個 </a:t>
            </a:r>
            <a:endParaRPr lang="en-US" altLang="zh-TW" sz="20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工作天入帳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；</a:t>
            </a:r>
            <a:endParaRPr lang="en-US" altLang="zh-TW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endParaRPr lang="en-US" altLang="zh-TW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2.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選擇超商繳費，需</a:t>
            </a:r>
            <a:r>
              <a:rPr lang="en-US" altLang="zh-TW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</a:t>
            </a:r>
            <a:r>
              <a:rPr lang="zh-TW" altLang="en-US" sz="2000" kern="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個工作天入帳</a:t>
            </a:r>
            <a:r>
              <a:rPr lang="zh-TW" altLang="en-US" sz="2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。</a:t>
            </a:r>
            <a:endParaRPr lang="zh-TW" altLang="en-US" sz="2000" kern="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573448"/>
      </p:ext>
    </p:extLst>
  </p:cSld>
  <p:clrMapOvr>
    <a:masterClrMapping/>
  </p:clrMapOvr>
  <p:transition spd="slow">
    <p:split orient="vert"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893632" y="4840002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127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綜合討論</a:t>
            </a:r>
          </a:p>
        </p:txBody>
      </p:sp>
      <p:sp>
        <p:nvSpPr>
          <p:cNvPr id="5" name="內容版面配置區 1"/>
          <p:cNvSpPr txBox="1">
            <a:spLocks/>
          </p:cNvSpPr>
          <p:nvPr/>
        </p:nvSpPr>
        <p:spPr>
          <a:xfrm>
            <a:off x="945474" y="998483"/>
            <a:ext cx="7802990" cy="38415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93" y="920667"/>
            <a:ext cx="8865431" cy="4222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1"/>
          <p:cNvSpPr txBox="1">
            <a:spLocks/>
          </p:cNvSpPr>
          <p:nvPr/>
        </p:nvSpPr>
        <p:spPr>
          <a:xfrm>
            <a:off x="2739771" y="2019053"/>
            <a:ext cx="4359672" cy="202606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ko-KR" sz="12000" kern="0" dirty="0">
                <a:latin typeface="+mn-lt"/>
                <a:ea typeface="Microsoft Himalaya" panose="01010100010101010101" pitchFamily="2" charset="0"/>
                <a:cs typeface="Microsoft Himalaya" panose="01010100010101010101" pitchFamily="2" charset="0"/>
              </a:rPr>
              <a:t>Q&amp;A</a:t>
            </a:r>
            <a:endParaRPr lang="ko-KR" altLang="en-US" sz="12000" kern="0" dirty="0">
              <a:latin typeface="+mn-lt"/>
              <a:cs typeface="Microsoft Himalaya" panose="01010100010101010101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32675"/>
      </p:ext>
    </p:extLst>
  </p:cSld>
  <p:clrMapOvr>
    <a:masterClrMapping/>
  </p:clrMapOvr>
  <p:transition spd="slow">
    <p:split orient="vert"/>
  </p:transition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6926682" y="4840002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128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 algn="ctr"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客戶服務</a:t>
            </a:r>
          </a:p>
        </p:txBody>
      </p:sp>
      <p:sp>
        <p:nvSpPr>
          <p:cNvPr id="5" name="內容版面配置區 1"/>
          <p:cNvSpPr txBox="1">
            <a:spLocks/>
          </p:cNvSpPr>
          <p:nvPr/>
        </p:nvSpPr>
        <p:spPr>
          <a:xfrm>
            <a:off x="945474" y="1408386"/>
            <a:ext cx="7802990" cy="343161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系統異常諮詢服務專線</a:t>
            </a:r>
            <a:endParaRPr lang="en-US" altLang="zh-TW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</a:t>
            </a:r>
            <a:r>
              <a:rPr lang="en-US" altLang="zh-TW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0809-015-898</a:t>
            </a:r>
            <a:r>
              <a:rPr lang="zh-TW" altLang="en-US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聽到語音轉</a:t>
            </a:r>
            <a:r>
              <a:rPr lang="en-US" altLang="zh-TW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80</a:t>
            </a:r>
            <a:r>
              <a:rPr lang="zh-TW" altLang="en-US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或</a:t>
            </a:r>
            <a:r>
              <a:rPr lang="en-US" altLang="zh-TW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81</a:t>
            </a: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lang="en-US" altLang="zh-TW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服務時間為</a:t>
            </a:r>
            <a:endParaRPr lang="en-US" altLang="zh-TW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zh-TW" altLang="en-US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週一至週五</a:t>
            </a:r>
            <a:endParaRPr lang="en-US" altLang="zh-TW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buClr>
                <a:schemeClr val="tx2">
                  <a:lumMod val="75000"/>
                </a:schemeClr>
              </a:buClr>
              <a:buNone/>
            </a:pPr>
            <a:r>
              <a:rPr lang="en-US" altLang="zh-TW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09:00~12:00</a:t>
            </a:r>
            <a:r>
              <a:rPr lang="zh-TW" altLang="en-US" ker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及</a:t>
            </a:r>
            <a:r>
              <a:rPr lang="en-US" altLang="zh-TW" ker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13:00~18:00</a:t>
            </a: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112209"/>
      </p:ext>
    </p:extLst>
  </p:cSld>
  <p:clrMapOvr>
    <a:masterClrMapping/>
  </p:clrMapOvr>
  <p:transition spd="slow">
    <p:split orient="vert"/>
  </p:transition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0DDA7BD-B268-4707-A9D1-6C6098377F7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7086600" y="4805363"/>
            <a:ext cx="2057400" cy="274637"/>
          </a:xfrm>
        </p:spPr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129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9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8"/>
    </mc:Choice>
    <mc:Fallback xmlns="">
      <p:transition spd="slow" advTm="758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393235-6BFA-49DB-9D2E-6FF387D23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管理者帳號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(5)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8BD24A7-8C98-4614-B420-8A7CB1149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94" y="699058"/>
            <a:ext cx="5644029" cy="4344077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E61EB8FA-991D-45FF-81E2-6E53FA24B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301" y="3008962"/>
            <a:ext cx="1528763" cy="1964531"/>
          </a:xfrm>
          <a:prstGeom prst="rect">
            <a:avLst/>
          </a:prstGeom>
        </p:spPr>
      </p:pic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9002FD71-7BFD-4723-8CD0-2B7789ED9060}"/>
              </a:ext>
            </a:extLst>
          </p:cNvPr>
          <p:cNvSpPr/>
          <p:nvPr/>
        </p:nvSpPr>
        <p:spPr>
          <a:xfrm>
            <a:off x="3391888" y="3845480"/>
            <a:ext cx="1528763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自然人憑證驗證中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119B629D-E5D3-4FB5-ABD3-1E64DD350798}"/>
              </a:ext>
            </a:extLst>
          </p:cNvPr>
          <p:cNvSpPr/>
          <p:nvPr/>
        </p:nvSpPr>
        <p:spPr>
          <a:xfrm>
            <a:off x="752383" y="692398"/>
            <a:ext cx="1145219" cy="43204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8" name="語音泡泡: 矩形 10">
            <a:extLst>
              <a:ext uri="{FF2B5EF4-FFF2-40B4-BE49-F238E27FC236}">
                <a16:creationId xmlns:a16="http://schemas.microsoft.com/office/drawing/2014/main" id="{6F5FCB93-2ABB-43F9-B1DC-AB419DAF8FFE}"/>
              </a:ext>
            </a:extLst>
          </p:cNvPr>
          <p:cNvSpPr/>
          <p:nvPr/>
        </p:nvSpPr>
        <p:spPr>
          <a:xfrm>
            <a:off x="2193602" y="626191"/>
            <a:ext cx="1987739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透過「我的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政府」驗證，不側錄卡片資訊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A5733F67-1A00-40AA-BCD1-0AB26DC77AAB}"/>
              </a:ext>
            </a:extLst>
          </p:cNvPr>
          <p:cNvSpPr/>
          <p:nvPr/>
        </p:nvSpPr>
        <p:spPr>
          <a:xfrm>
            <a:off x="6163916" y="924034"/>
            <a:ext cx="2643500" cy="2187131"/>
          </a:xfrm>
          <a:prstGeom prst="wedgeRectCallout">
            <a:avLst>
              <a:gd name="adj1" fmla="val -70968"/>
              <a:gd name="adj2" fmla="val -18369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168CC7F-A5D6-41CA-98BB-5C92028FCE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916" y="957421"/>
            <a:ext cx="2643500" cy="2187131"/>
          </a:xfrm>
          <a:prstGeom prst="rect">
            <a:avLst/>
          </a:prstGeom>
        </p:spPr>
      </p:pic>
      <p:sp>
        <p:nvSpPr>
          <p:cNvPr id="4" name="語音泡泡: 矩形 10">
            <a:extLst>
              <a:ext uri="{FF2B5EF4-FFF2-40B4-BE49-F238E27FC236}">
                <a16:creationId xmlns:a16="http://schemas.microsoft.com/office/drawing/2014/main" id="{87AEE437-5C6F-4CE0-9473-D38387F694A6}"/>
              </a:ext>
            </a:extLst>
          </p:cNvPr>
          <p:cNvSpPr/>
          <p:nvPr/>
        </p:nvSpPr>
        <p:spPr>
          <a:xfrm>
            <a:off x="6134671" y="2701209"/>
            <a:ext cx="2456895" cy="978963"/>
          </a:xfrm>
          <a:prstGeom prst="wedgeRectCallout">
            <a:avLst>
              <a:gd name="adj1" fmla="val 4431"/>
              <a:gd name="adj2" fmla="val -10445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請插入憑證，並輸入「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PIN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 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Code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」，點選登入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052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184C84C-6DCE-4869-AF44-D403846EC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一般使用者帳號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1B2C339-F0C3-4D97-98B7-5C151BE56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8079"/>
            <a:ext cx="9144000" cy="3787343"/>
          </a:xfrm>
          <a:prstGeom prst="rect">
            <a:avLst/>
          </a:prstGeom>
        </p:spPr>
      </p:pic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EBB56CF8-391E-4B0A-9DA2-3B74DDBE8D32}"/>
              </a:ext>
            </a:extLst>
          </p:cNvPr>
          <p:cNvSpPr/>
          <p:nvPr/>
        </p:nvSpPr>
        <p:spPr>
          <a:xfrm>
            <a:off x="185658" y="1874197"/>
            <a:ext cx="1663923" cy="796694"/>
          </a:xfrm>
          <a:prstGeom prst="wedgeRectCallout">
            <a:avLst>
              <a:gd name="adj1" fmla="val 65060"/>
              <a:gd name="adj2" fmla="val 14281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選擇身分類型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登打基本資料</a:t>
            </a:r>
          </a:p>
        </p:txBody>
      </p:sp>
      <p:sp>
        <p:nvSpPr>
          <p:cNvPr id="7" name="語音泡泡: 矩形 10">
            <a:extLst>
              <a:ext uri="{FF2B5EF4-FFF2-40B4-BE49-F238E27FC236}">
                <a16:creationId xmlns:a16="http://schemas.microsoft.com/office/drawing/2014/main" id="{A9273DE0-A6DB-4B45-A7EA-B17137EF173D}"/>
              </a:ext>
            </a:extLst>
          </p:cNvPr>
          <p:cNvSpPr/>
          <p:nvPr/>
        </p:nvSpPr>
        <p:spPr>
          <a:xfrm>
            <a:off x="6039977" y="1691928"/>
            <a:ext cx="2332406" cy="978963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 startAt="3"/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點選「自然人憑證驗證」後將轉跳行政院國發會「我的</a:t>
            </a:r>
            <a:r>
              <a:rPr lang="en-US" altLang="zh-TW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</a:t>
            </a: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政府」平台進行驗證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8" name="語音泡泡: 矩形 10">
            <a:extLst>
              <a:ext uri="{FF2B5EF4-FFF2-40B4-BE49-F238E27FC236}">
                <a16:creationId xmlns:a16="http://schemas.microsoft.com/office/drawing/2014/main" id="{120F8260-4014-4F31-9F50-64012C7AD58D}"/>
              </a:ext>
            </a:extLst>
          </p:cNvPr>
          <p:cNvSpPr/>
          <p:nvPr/>
        </p:nvSpPr>
        <p:spPr>
          <a:xfrm>
            <a:off x="119849" y="3038775"/>
            <a:ext cx="2263806" cy="545561"/>
          </a:xfrm>
          <a:prstGeom prst="wedgeRectCallout">
            <a:avLst>
              <a:gd name="adj1" fmla="val 42902"/>
              <a:gd name="adj2" fmla="val -115629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前次帳號申請失敗才需勾選</a:t>
            </a: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C5671D46-7455-4516-91CE-DB98DCFDBFD2}"/>
              </a:ext>
            </a:extLst>
          </p:cNvPr>
          <p:cNvSpPr/>
          <p:nvPr/>
        </p:nvSpPr>
        <p:spPr>
          <a:xfrm>
            <a:off x="2190565" y="2545116"/>
            <a:ext cx="1331651" cy="15813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</p:spTree>
    <p:extLst>
      <p:ext uri="{BB962C8B-B14F-4D97-AF65-F5344CB8AC3E}">
        <p14:creationId xmlns:p14="http://schemas.microsoft.com/office/powerpoint/2010/main" val="37089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393235-6BFA-49DB-9D2E-6FF387D23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一般使用者帳號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8BD24A7-8C98-4614-B420-8A7CB1149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94" y="699058"/>
            <a:ext cx="5644029" cy="4344077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E61EB8FA-991D-45FF-81E2-6E53FA24B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301" y="3008962"/>
            <a:ext cx="1528763" cy="1964531"/>
          </a:xfrm>
          <a:prstGeom prst="rect">
            <a:avLst/>
          </a:prstGeom>
        </p:spPr>
      </p:pic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9002FD71-7BFD-4723-8CD0-2B7789ED9060}"/>
              </a:ext>
            </a:extLst>
          </p:cNvPr>
          <p:cNvSpPr/>
          <p:nvPr/>
        </p:nvSpPr>
        <p:spPr>
          <a:xfrm>
            <a:off x="3391888" y="3845480"/>
            <a:ext cx="1528763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自然人憑證驗證中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119B629D-E5D3-4FB5-ABD3-1E64DD350798}"/>
              </a:ext>
            </a:extLst>
          </p:cNvPr>
          <p:cNvSpPr/>
          <p:nvPr/>
        </p:nvSpPr>
        <p:spPr>
          <a:xfrm>
            <a:off x="752383" y="692398"/>
            <a:ext cx="1145219" cy="43204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8" name="語音泡泡: 矩形 10">
            <a:extLst>
              <a:ext uri="{FF2B5EF4-FFF2-40B4-BE49-F238E27FC236}">
                <a16:creationId xmlns:a16="http://schemas.microsoft.com/office/drawing/2014/main" id="{6F5FCB93-2ABB-43F9-B1DC-AB419DAF8FFE}"/>
              </a:ext>
            </a:extLst>
          </p:cNvPr>
          <p:cNvSpPr/>
          <p:nvPr/>
        </p:nvSpPr>
        <p:spPr>
          <a:xfrm>
            <a:off x="2193602" y="626191"/>
            <a:ext cx="1987739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透過「我的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政府」驗證，不側錄卡片資訊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A5733F67-1A00-40AA-BCD1-0AB26DC77AAB}"/>
              </a:ext>
            </a:extLst>
          </p:cNvPr>
          <p:cNvSpPr/>
          <p:nvPr/>
        </p:nvSpPr>
        <p:spPr>
          <a:xfrm>
            <a:off x="6163916" y="924034"/>
            <a:ext cx="2643500" cy="2187131"/>
          </a:xfrm>
          <a:prstGeom prst="wedgeRectCallout">
            <a:avLst>
              <a:gd name="adj1" fmla="val -70968"/>
              <a:gd name="adj2" fmla="val -18369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168CC7F-A5D6-41CA-98BB-5C92028FCE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916" y="957421"/>
            <a:ext cx="2643500" cy="2187131"/>
          </a:xfrm>
          <a:prstGeom prst="rect">
            <a:avLst/>
          </a:prstGeom>
        </p:spPr>
      </p:pic>
      <p:sp>
        <p:nvSpPr>
          <p:cNvPr id="4" name="語音泡泡: 矩形 10">
            <a:extLst>
              <a:ext uri="{FF2B5EF4-FFF2-40B4-BE49-F238E27FC236}">
                <a16:creationId xmlns:a16="http://schemas.microsoft.com/office/drawing/2014/main" id="{87AEE437-5C6F-4CE0-9473-D38387F694A6}"/>
              </a:ext>
            </a:extLst>
          </p:cNvPr>
          <p:cNvSpPr/>
          <p:nvPr/>
        </p:nvSpPr>
        <p:spPr>
          <a:xfrm>
            <a:off x="6134671" y="2701209"/>
            <a:ext cx="2456895" cy="978963"/>
          </a:xfrm>
          <a:prstGeom prst="wedgeRectCallout">
            <a:avLst>
              <a:gd name="adj1" fmla="val 4431"/>
              <a:gd name="adj2" fmla="val -10445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請插入自然人憑證，並輸入「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PIN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 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Code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」，點選登入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3046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A41F4C7-0B66-48D2-B520-5C660885C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一般使用者帳號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(3)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AA6AEFA-E5B7-4EB2-9B65-A9DA1493D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047" y="805649"/>
            <a:ext cx="6152202" cy="4064371"/>
          </a:xfrm>
          <a:prstGeom prst="rect">
            <a:avLst/>
          </a:prstGeom>
        </p:spPr>
      </p:pic>
      <p:sp>
        <p:nvSpPr>
          <p:cNvPr id="4" name="矩形: 圓角 3">
            <a:extLst>
              <a:ext uri="{FF2B5EF4-FFF2-40B4-BE49-F238E27FC236}">
                <a16:creationId xmlns:a16="http://schemas.microsoft.com/office/drawing/2014/main" id="{6EB84890-27A2-4341-A335-D38AA3DE5D64}"/>
              </a:ext>
            </a:extLst>
          </p:cNvPr>
          <p:cNvSpPr/>
          <p:nvPr/>
        </p:nvSpPr>
        <p:spPr>
          <a:xfrm>
            <a:off x="5985769" y="2571750"/>
            <a:ext cx="306280" cy="32459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698581F9-EEB7-4B3B-AEEE-E39C13152C63}"/>
              </a:ext>
            </a:extLst>
          </p:cNvPr>
          <p:cNvSpPr/>
          <p:nvPr/>
        </p:nvSpPr>
        <p:spPr>
          <a:xfrm>
            <a:off x="6543537" y="2228820"/>
            <a:ext cx="1852519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自然人憑證驗證通過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7" name="語音泡泡: 矩形 10">
            <a:extLst>
              <a:ext uri="{FF2B5EF4-FFF2-40B4-BE49-F238E27FC236}">
                <a16:creationId xmlns:a16="http://schemas.microsoft.com/office/drawing/2014/main" id="{83B06543-6B78-4750-9BC9-B89E4A509ECF}"/>
              </a:ext>
            </a:extLst>
          </p:cNvPr>
          <p:cNvSpPr/>
          <p:nvPr/>
        </p:nvSpPr>
        <p:spPr>
          <a:xfrm>
            <a:off x="3495168" y="4106585"/>
            <a:ext cx="1752645" cy="609014"/>
          </a:xfrm>
          <a:prstGeom prst="wedgeRectCallout">
            <a:avLst>
              <a:gd name="adj1" fmla="val 59281"/>
              <a:gd name="adj2" fmla="val 21640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請點選「下一步」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9752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413E049A-B1D7-486F-902F-9CBACA9CB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00" y="728784"/>
            <a:ext cx="7255580" cy="3991917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7A8D1405-F5B8-49F4-95C3-C75A2D6A8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一般使用者帳號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(4)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2" name="語音泡泡: 矩形 13">
            <a:extLst>
              <a:ext uri="{FF2B5EF4-FFF2-40B4-BE49-F238E27FC236}">
                <a16:creationId xmlns:a16="http://schemas.microsoft.com/office/drawing/2014/main" id="{A0D119B8-B8B5-4478-8862-0E2D482A3935}"/>
              </a:ext>
            </a:extLst>
          </p:cNvPr>
          <p:cNvSpPr/>
          <p:nvPr/>
        </p:nvSpPr>
        <p:spPr>
          <a:xfrm>
            <a:off x="371978" y="1964928"/>
            <a:ext cx="2771606" cy="618211"/>
          </a:xfrm>
          <a:prstGeom prst="wedgeRectCallout">
            <a:avLst>
              <a:gd name="adj1" fmla="val 87286"/>
              <a:gd name="adj2" fmla="val 2811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輸入「單位名稱」時，系統將自動帶入單位基本資訊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3" name="語音泡泡: 矩形 16">
            <a:extLst>
              <a:ext uri="{FF2B5EF4-FFF2-40B4-BE49-F238E27FC236}">
                <a16:creationId xmlns:a16="http://schemas.microsoft.com/office/drawing/2014/main" id="{70F90A0B-0969-444A-A6A0-6839359D7478}"/>
              </a:ext>
            </a:extLst>
          </p:cNvPr>
          <p:cNvSpPr/>
          <p:nvPr/>
        </p:nvSpPr>
        <p:spPr>
          <a:xfrm>
            <a:off x="6775064" y="4062367"/>
            <a:ext cx="2191474" cy="506027"/>
          </a:xfrm>
          <a:prstGeom prst="wedgeRectCallout">
            <a:avLst>
              <a:gd name="adj1" fmla="val -74045"/>
              <a:gd name="adj2" fmla="val 4487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 startAt="2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確認資料後提出申請</a:t>
            </a:r>
          </a:p>
        </p:txBody>
      </p:sp>
      <p:sp>
        <p:nvSpPr>
          <p:cNvPr id="4" name="矩形: 圓角 3">
            <a:extLst>
              <a:ext uri="{FF2B5EF4-FFF2-40B4-BE49-F238E27FC236}">
                <a16:creationId xmlns:a16="http://schemas.microsoft.com/office/drawing/2014/main" id="{5C621CAA-B53C-45ED-965D-6C494391E211}"/>
              </a:ext>
            </a:extLst>
          </p:cNvPr>
          <p:cNvSpPr/>
          <p:nvPr/>
        </p:nvSpPr>
        <p:spPr>
          <a:xfrm>
            <a:off x="5666173" y="4287914"/>
            <a:ext cx="526002" cy="17977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</p:spTree>
    <p:extLst>
      <p:ext uri="{BB962C8B-B14F-4D97-AF65-F5344CB8AC3E}">
        <p14:creationId xmlns:p14="http://schemas.microsoft.com/office/powerpoint/2010/main" val="1215441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93FED837-9393-4C3D-9E14-02D49DCCE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519" y="760385"/>
            <a:ext cx="6726864" cy="414143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9B161B0-B783-4A0A-BDA7-07104AA59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新單位申請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9CE7AC33-1DF1-4857-BFC3-A997500FC2F2}"/>
              </a:ext>
            </a:extLst>
          </p:cNvPr>
          <p:cNvSpPr/>
          <p:nvPr/>
        </p:nvSpPr>
        <p:spPr>
          <a:xfrm>
            <a:off x="612555" y="2603847"/>
            <a:ext cx="6185516" cy="822974"/>
          </a:xfrm>
          <a:prstGeom prst="wedgeRectCallout">
            <a:avLst>
              <a:gd name="adj1" fmla="val 19452"/>
              <a:gd name="adj2" fmla="val -85520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674F26D-8A88-4416-997C-ECA5158B1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336" y="2719901"/>
            <a:ext cx="6050756" cy="628650"/>
          </a:xfrm>
          <a:prstGeom prst="rect">
            <a:avLst/>
          </a:prstGeom>
        </p:spPr>
      </p:pic>
      <p:sp>
        <p:nvSpPr>
          <p:cNvPr id="8" name="語音泡泡: 矩形 6">
            <a:extLst>
              <a:ext uri="{FF2B5EF4-FFF2-40B4-BE49-F238E27FC236}">
                <a16:creationId xmlns:a16="http://schemas.microsoft.com/office/drawing/2014/main" id="{D37254C0-C246-4BB9-8EFB-0D27C2751343}"/>
              </a:ext>
            </a:extLst>
          </p:cNvPr>
          <p:cNvSpPr/>
          <p:nvPr/>
        </p:nvSpPr>
        <p:spPr>
          <a:xfrm>
            <a:off x="743304" y="3788638"/>
            <a:ext cx="2607232" cy="751362"/>
          </a:xfrm>
          <a:prstGeom prst="wedgeRectCallout">
            <a:avLst>
              <a:gd name="adj1" fmla="val 21584"/>
              <a:gd name="adj2" fmla="val -117825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申請單位找不到公司資料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點擊「新單位申請」</a:t>
            </a:r>
          </a:p>
        </p:txBody>
      </p:sp>
    </p:spTree>
    <p:extLst>
      <p:ext uri="{BB962C8B-B14F-4D97-AF65-F5344CB8AC3E}">
        <p14:creationId xmlns:p14="http://schemas.microsoft.com/office/powerpoint/2010/main" val="15984566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6534C69-39A0-4AB7-BDAC-02329DCE3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新單位申請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5D58BB49-1345-4B47-BC9C-38C8D0617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137" y="895700"/>
            <a:ext cx="5549835" cy="3672176"/>
          </a:xfrm>
          <a:prstGeom prst="rect">
            <a:avLst/>
          </a:prstGeom>
        </p:spPr>
      </p:pic>
      <p:sp>
        <p:nvSpPr>
          <p:cNvPr id="6" name="語音泡泡: 矩形 5">
            <a:extLst>
              <a:ext uri="{FF2B5EF4-FFF2-40B4-BE49-F238E27FC236}">
                <a16:creationId xmlns:a16="http://schemas.microsoft.com/office/drawing/2014/main" id="{AEED7E81-4B41-4372-9A03-2CAB0C0541B8}"/>
              </a:ext>
            </a:extLst>
          </p:cNvPr>
          <p:cNvSpPr/>
          <p:nvPr/>
        </p:nvSpPr>
        <p:spPr>
          <a:xfrm>
            <a:off x="4241307" y="3027808"/>
            <a:ext cx="4403929" cy="872247"/>
          </a:xfrm>
          <a:prstGeom prst="wedgeRectCallout">
            <a:avLst>
              <a:gd name="adj1" fmla="val -73117"/>
              <a:gd name="adj2" fmla="val 2368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填妥公司基本資料及聯絡人資訊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附上藥商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/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醫療院所執照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確認資料無誤後送出，由管理員建檔後再續申請</a:t>
            </a:r>
          </a:p>
        </p:txBody>
      </p:sp>
    </p:spTree>
    <p:extLst>
      <p:ext uri="{BB962C8B-B14F-4D97-AF65-F5344CB8AC3E}">
        <p14:creationId xmlns:p14="http://schemas.microsoft.com/office/powerpoint/2010/main" val="1401015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F1BC58F-FB0A-4B7A-897D-6CE830A73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6913" y="1347614"/>
            <a:ext cx="5810174" cy="588844"/>
          </a:xfrm>
        </p:spPr>
        <p:txBody>
          <a:bodyPr/>
          <a:lstStyle/>
          <a:p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衛生福利部食品藥物管理署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3779912" y="3771812"/>
            <a:ext cx="4032448" cy="87654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TW" altLang="en-US" sz="1400" dirty="0">
                <a:cs typeface="Times New Roman" panose="02020603050405020304" pitchFamily="18" charset="0"/>
              </a:rPr>
              <a:t>主辦單位：衛生福利部食品藥物管理署</a:t>
            </a:r>
            <a:endParaRPr lang="en-US" altLang="zh-TW" sz="1400" dirty="0">
              <a:cs typeface="Times New Roman" panose="02020603050405020304" pitchFamily="18" charset="0"/>
            </a:endParaRPr>
          </a:p>
          <a:p>
            <a:r>
              <a:rPr lang="zh-TW" altLang="en-US" sz="1400" dirty="0">
                <a:cs typeface="Times New Roman" panose="02020603050405020304" pitchFamily="18" charset="0"/>
              </a:rPr>
              <a:t>協辦單位：創源生物科技股份有限公司</a:t>
            </a:r>
            <a:endParaRPr lang="en-US" altLang="zh-TW" sz="1400" dirty="0">
              <a:cs typeface="Times New Roman" panose="02020603050405020304" pitchFamily="18" charset="0"/>
            </a:endParaRPr>
          </a:p>
          <a:p>
            <a:endParaRPr lang="en-US" altLang="zh-TW" sz="1400" b="0" dirty="0">
              <a:cs typeface="Times New Roman" panose="02020603050405020304" pitchFamily="18" charset="0"/>
            </a:endParaRPr>
          </a:p>
          <a:p>
            <a:endParaRPr lang="en-US" altLang="zh-TW" sz="1400" b="0" dirty="0"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EBDD2C36-0A59-40A8-8C7A-DD938BBA8B63}"/>
              </a:ext>
            </a:extLst>
          </p:cNvPr>
          <p:cNvSpPr txBox="1"/>
          <p:nvPr/>
        </p:nvSpPr>
        <p:spPr>
          <a:xfrm>
            <a:off x="1835696" y="213970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藥品查驗登記暨線上申請作業平台</a:t>
            </a:r>
            <a:endParaRPr lang="zh-TW" altLang="en-US" sz="2800" b="1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1F9E56F-5FE4-4774-B95D-410F74D7B556}"/>
              </a:ext>
            </a:extLst>
          </p:cNvPr>
          <p:cNvSpPr/>
          <p:nvPr/>
        </p:nvSpPr>
        <p:spPr>
          <a:xfrm>
            <a:off x="2620992" y="4394195"/>
            <a:ext cx="3953214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TW" altLang="en-US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中華民國   </a:t>
            </a:r>
            <a:r>
              <a:rPr lang="en-US" altLang="zh-TW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110</a:t>
            </a:r>
            <a:r>
              <a:rPr lang="zh-TW" altLang="en-US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年</a:t>
            </a:r>
            <a:r>
              <a:rPr lang="en-US" altLang="zh-TW" sz="25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6</a:t>
            </a:r>
            <a:r>
              <a:rPr lang="zh-TW" altLang="en-US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月</a:t>
            </a:r>
            <a:r>
              <a:rPr lang="en-US" altLang="zh-TW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</a:t>
            </a:r>
            <a:r>
              <a:rPr lang="zh-TW" altLang="en-US" sz="25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日</a:t>
            </a:r>
            <a:endParaRPr lang="en-US" altLang="zh-TW" sz="25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832"/>
    </mc:Choice>
    <mc:Fallback xmlns="">
      <p:transition spd="slow" advTm="2683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內容版面配置區 6">
            <a:extLst>
              <a:ext uri="{FF2B5EF4-FFF2-40B4-BE49-F238E27FC236}">
                <a16:creationId xmlns:a16="http://schemas.microsoft.com/office/drawing/2014/main" id="{6D4683F8-100B-4259-8602-1D104040D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3" y="740680"/>
            <a:ext cx="5313949" cy="4096966"/>
          </a:xfrm>
          <a:prstGeom prst="rect">
            <a:avLst/>
          </a:prstGeom>
        </p:spPr>
      </p:pic>
      <p:pic>
        <p:nvPicPr>
          <p:cNvPr id="17" name="圖片 16">
            <a:extLst>
              <a:ext uri="{FF2B5EF4-FFF2-40B4-BE49-F238E27FC236}">
                <a16:creationId xmlns:a16="http://schemas.microsoft.com/office/drawing/2014/main" id="{83C715EC-8747-432B-BEE6-FC8F1F543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5031" y="752481"/>
            <a:ext cx="4382670" cy="4096966"/>
          </a:xfrm>
          <a:prstGeom prst="rect">
            <a:avLst/>
          </a:prstGeom>
          <a:ln w="28575">
            <a:solidFill>
              <a:schemeClr val="tx1">
                <a:lumMod val="50000"/>
              </a:schemeClr>
            </a:solidFill>
          </a:ln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5FCD30DB-525B-47CD-91FC-2AAC7E0C4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選擇免電子憑證送件</a:t>
            </a:r>
          </a:p>
        </p:txBody>
      </p:sp>
      <p:sp>
        <p:nvSpPr>
          <p:cNvPr id="13" name="語音泡泡: 矩形 12">
            <a:extLst>
              <a:ext uri="{FF2B5EF4-FFF2-40B4-BE49-F238E27FC236}">
                <a16:creationId xmlns:a16="http://schemas.microsoft.com/office/drawing/2014/main" id="{7802C128-F1AF-4D5E-91E8-19CACC49F1D5}"/>
              </a:ext>
            </a:extLst>
          </p:cNvPr>
          <p:cNvSpPr/>
          <p:nvPr/>
        </p:nvSpPr>
        <p:spPr>
          <a:xfrm>
            <a:off x="7015928" y="3471825"/>
            <a:ext cx="1666433" cy="362902"/>
          </a:xfrm>
          <a:prstGeom prst="wedgeRectCallout">
            <a:avLst>
              <a:gd name="adj1" fmla="val -70267"/>
              <a:gd name="adj2" fmla="val 6659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管理者登入帳號</a:t>
            </a:r>
          </a:p>
        </p:txBody>
      </p:sp>
      <p:sp>
        <p:nvSpPr>
          <p:cNvPr id="14" name="語音泡泡: 矩形 13">
            <a:extLst>
              <a:ext uri="{FF2B5EF4-FFF2-40B4-BE49-F238E27FC236}">
                <a16:creationId xmlns:a16="http://schemas.microsoft.com/office/drawing/2014/main" id="{33C94030-E40A-4963-A6E6-785A2C10FE8D}"/>
              </a:ext>
            </a:extLst>
          </p:cNvPr>
          <p:cNvSpPr/>
          <p:nvPr/>
        </p:nvSpPr>
        <p:spPr>
          <a:xfrm>
            <a:off x="7503580" y="4232464"/>
            <a:ext cx="1544985" cy="314324"/>
          </a:xfrm>
          <a:prstGeom prst="wedgeRectCallout">
            <a:avLst>
              <a:gd name="adj1" fmla="val -70085"/>
              <a:gd name="adj2" fmla="val 32486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需蓋公司大小章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07B5F58-DE2B-4A9E-8A07-B6C30A239A69}"/>
              </a:ext>
            </a:extLst>
          </p:cNvPr>
          <p:cNvSpPr/>
          <p:nvPr/>
        </p:nvSpPr>
        <p:spPr>
          <a:xfrm>
            <a:off x="4234650" y="4232464"/>
            <a:ext cx="3322468" cy="5634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8F4B32D-3E38-4A92-8DDE-CA4B9AA706E5}"/>
              </a:ext>
            </a:extLst>
          </p:cNvPr>
          <p:cNvSpPr/>
          <p:nvPr/>
        </p:nvSpPr>
        <p:spPr>
          <a:xfrm>
            <a:off x="4249077" y="3967892"/>
            <a:ext cx="3322468" cy="19306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9" name="語音泡泡: 矩形 8">
            <a:extLst>
              <a:ext uri="{FF2B5EF4-FFF2-40B4-BE49-F238E27FC236}">
                <a16:creationId xmlns:a16="http://schemas.microsoft.com/office/drawing/2014/main" id="{EE7CB8D9-EEBC-4BA2-8DCA-72B9795402DC}"/>
              </a:ext>
            </a:extLst>
          </p:cNvPr>
          <p:cNvSpPr/>
          <p:nvPr/>
        </p:nvSpPr>
        <p:spPr>
          <a:xfrm>
            <a:off x="130238" y="2230515"/>
            <a:ext cx="1792940" cy="751900"/>
          </a:xfrm>
          <a:prstGeom prst="wedgeRectCallout">
            <a:avLst>
              <a:gd name="adj1" fmla="val 39210"/>
              <a:gd name="adj2" fmla="val 90444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若勾選免電子憑證送件，則需下載申請書用印後再上傳</a:t>
            </a:r>
          </a:p>
        </p:txBody>
      </p:sp>
    </p:spTree>
    <p:extLst>
      <p:ext uri="{BB962C8B-B14F-4D97-AF65-F5344CB8AC3E}">
        <p14:creationId xmlns:p14="http://schemas.microsoft.com/office/powerpoint/2010/main" val="2658964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98143"/>
            <a:ext cx="9144000" cy="2822269"/>
          </a:xfrm>
          <a:prstGeom prst="rect">
            <a:avLst/>
          </a:prstGeom>
        </p:spPr>
      </p:pic>
      <p:sp>
        <p:nvSpPr>
          <p:cNvPr id="5" name="文字版面配置區 1"/>
          <p:cNvSpPr txBox="1">
            <a:spLocks/>
          </p:cNvSpPr>
          <p:nvPr/>
        </p:nvSpPr>
        <p:spPr>
          <a:xfrm>
            <a:off x="4875203" y="2291338"/>
            <a:ext cx="3875097" cy="4735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TW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02 </a:t>
            </a:r>
            <a:r>
              <a:rPr lang="zh-TW" altLang="en-US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自然人</a:t>
            </a:r>
            <a:r>
              <a:rPr lang="zh-TW" altLang="en-US" b="1" kern="0" dirty="0">
                <a:latin typeface="微軟正黑體" panose="020B0604030504040204" pitchFamily="34" charset="-120"/>
              </a:rPr>
              <a:t>憑證登入</a:t>
            </a:r>
          </a:p>
        </p:txBody>
      </p:sp>
    </p:spTree>
    <p:extLst>
      <p:ext uri="{BB962C8B-B14F-4D97-AF65-F5344CB8AC3E}">
        <p14:creationId xmlns:p14="http://schemas.microsoft.com/office/powerpoint/2010/main" val="13525792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82998B-5AAC-4781-8D40-32165143D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使用自然人憑證登入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5F18CA3-50D4-4212-AC2B-E0BB9D9EF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3" y="684298"/>
            <a:ext cx="8659091" cy="3889597"/>
          </a:xfrm>
          <a:prstGeom prst="rect">
            <a:avLst/>
          </a:prstGeom>
        </p:spPr>
      </p:pic>
      <p:sp>
        <p:nvSpPr>
          <p:cNvPr id="6" name="語音泡泡: 矩形 5">
            <a:extLst>
              <a:ext uri="{FF2B5EF4-FFF2-40B4-BE49-F238E27FC236}">
                <a16:creationId xmlns:a16="http://schemas.microsoft.com/office/drawing/2014/main" id="{324376F3-71BC-4711-AAB4-42F579E989EB}"/>
              </a:ext>
            </a:extLst>
          </p:cNvPr>
          <p:cNvSpPr/>
          <p:nvPr/>
        </p:nvSpPr>
        <p:spPr>
          <a:xfrm>
            <a:off x="4118296" y="848938"/>
            <a:ext cx="4373689" cy="3160340"/>
          </a:xfrm>
          <a:prstGeom prst="wedgeRectCallout">
            <a:avLst>
              <a:gd name="adj1" fmla="val -67478"/>
              <a:gd name="adj2" fmla="val -15579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BECD3CD-49E5-4801-9A4B-072190D6CE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2483" y="862791"/>
            <a:ext cx="4311794" cy="310688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B8E985D4-3F30-492F-BABF-5BA8E19A0C71}"/>
              </a:ext>
            </a:extLst>
          </p:cNvPr>
          <p:cNvSpPr/>
          <p:nvPr/>
        </p:nvSpPr>
        <p:spPr>
          <a:xfrm flipV="1">
            <a:off x="5160146" y="2057399"/>
            <a:ext cx="2050742" cy="10320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10" name="語音泡泡: 矩形 10">
            <a:extLst>
              <a:ext uri="{FF2B5EF4-FFF2-40B4-BE49-F238E27FC236}">
                <a16:creationId xmlns:a16="http://schemas.microsoft.com/office/drawing/2014/main" id="{3D21441B-02AC-41E6-961F-1E9FDFC95193}"/>
              </a:ext>
            </a:extLst>
          </p:cNvPr>
          <p:cNvSpPr/>
          <p:nvPr/>
        </p:nvSpPr>
        <p:spPr>
          <a:xfrm>
            <a:off x="5605593" y="3254068"/>
            <a:ext cx="2529718" cy="640325"/>
          </a:xfrm>
          <a:prstGeom prst="wedgeRectCallout">
            <a:avLst>
              <a:gd name="adj1" fmla="val -21981"/>
              <a:gd name="adj2" fmla="val -105157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輸入帳號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點擊「自然人憑燈證登入」</a:t>
            </a:r>
          </a:p>
        </p:txBody>
      </p:sp>
    </p:spTree>
    <p:extLst>
      <p:ext uri="{BB962C8B-B14F-4D97-AF65-F5344CB8AC3E}">
        <p14:creationId xmlns:p14="http://schemas.microsoft.com/office/powerpoint/2010/main" val="32346656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A393235-6BFA-49DB-9D2E-6FF387D23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使用自然人憑證登入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(2)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78BD24A7-8C98-4614-B420-8A7CB11496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994" y="699058"/>
            <a:ext cx="5644029" cy="4344077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E61EB8FA-991D-45FF-81E2-6E53FA24B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8301" y="3008962"/>
            <a:ext cx="1528763" cy="1964531"/>
          </a:xfrm>
          <a:prstGeom prst="rect">
            <a:avLst/>
          </a:prstGeom>
        </p:spPr>
      </p:pic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9002FD71-7BFD-4723-8CD0-2B7789ED9060}"/>
              </a:ext>
            </a:extLst>
          </p:cNvPr>
          <p:cNvSpPr/>
          <p:nvPr/>
        </p:nvSpPr>
        <p:spPr>
          <a:xfrm>
            <a:off x="3391888" y="3845480"/>
            <a:ext cx="1528763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自然人憑證驗證中</a:t>
            </a:r>
            <a:endParaRPr lang="en-US" altLang="zh-TW" sz="135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7" name="矩形: 圓角 6">
            <a:extLst>
              <a:ext uri="{FF2B5EF4-FFF2-40B4-BE49-F238E27FC236}">
                <a16:creationId xmlns:a16="http://schemas.microsoft.com/office/drawing/2014/main" id="{119B629D-E5D3-4FB5-ABD3-1E64DD350798}"/>
              </a:ext>
            </a:extLst>
          </p:cNvPr>
          <p:cNvSpPr/>
          <p:nvPr/>
        </p:nvSpPr>
        <p:spPr>
          <a:xfrm>
            <a:off x="752383" y="692398"/>
            <a:ext cx="1145219" cy="432047"/>
          </a:xfrm>
          <a:prstGeom prst="roundRect">
            <a:avLst/>
          </a:prstGeom>
          <a:noFill/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sp>
        <p:nvSpPr>
          <p:cNvPr id="8" name="語音泡泡: 矩形 10">
            <a:extLst>
              <a:ext uri="{FF2B5EF4-FFF2-40B4-BE49-F238E27FC236}">
                <a16:creationId xmlns:a16="http://schemas.microsoft.com/office/drawing/2014/main" id="{6F5FCB93-2ABB-43F9-B1DC-AB419DAF8FFE}"/>
              </a:ext>
            </a:extLst>
          </p:cNvPr>
          <p:cNvSpPr/>
          <p:nvPr/>
        </p:nvSpPr>
        <p:spPr>
          <a:xfrm>
            <a:off x="2193602" y="626191"/>
            <a:ext cx="1987739" cy="609014"/>
          </a:xfrm>
          <a:prstGeom prst="wedgeRectCallout">
            <a:avLst>
              <a:gd name="adj1" fmla="val -64946"/>
              <a:gd name="adj2" fmla="val 22733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透過「我的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政府」驗證，不側錄卡片資訊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A5733F67-1A00-40AA-BCD1-0AB26DC77AAB}"/>
              </a:ext>
            </a:extLst>
          </p:cNvPr>
          <p:cNvSpPr/>
          <p:nvPr/>
        </p:nvSpPr>
        <p:spPr>
          <a:xfrm>
            <a:off x="6163916" y="924034"/>
            <a:ext cx="2643500" cy="2187131"/>
          </a:xfrm>
          <a:prstGeom prst="wedgeRectCallout">
            <a:avLst>
              <a:gd name="adj1" fmla="val -70968"/>
              <a:gd name="adj2" fmla="val -18369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9168CC7F-A5D6-41CA-98BB-5C92028FCE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3916" y="957421"/>
            <a:ext cx="2643500" cy="2187131"/>
          </a:xfrm>
          <a:prstGeom prst="rect">
            <a:avLst/>
          </a:prstGeom>
        </p:spPr>
      </p:pic>
      <p:sp>
        <p:nvSpPr>
          <p:cNvPr id="4" name="語音泡泡: 矩形 10">
            <a:extLst>
              <a:ext uri="{FF2B5EF4-FFF2-40B4-BE49-F238E27FC236}">
                <a16:creationId xmlns:a16="http://schemas.microsoft.com/office/drawing/2014/main" id="{87AEE437-5C6F-4CE0-9473-D38387F694A6}"/>
              </a:ext>
            </a:extLst>
          </p:cNvPr>
          <p:cNvSpPr/>
          <p:nvPr/>
        </p:nvSpPr>
        <p:spPr>
          <a:xfrm>
            <a:off x="6134671" y="2701209"/>
            <a:ext cx="2456895" cy="978963"/>
          </a:xfrm>
          <a:prstGeom prst="wedgeRectCallout">
            <a:avLst>
              <a:gd name="adj1" fmla="val 4431"/>
              <a:gd name="adj2" fmla="val -10445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請插入自然人憑證，並輸入「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PIN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 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Code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」，點選登入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8496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CC3095-E7B9-4C99-B660-68E1DDE01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使用自然人憑證登入</a:t>
            </a:r>
            <a:r>
              <a:rPr kumimoji="1" lang="en-US" altLang="zh-TW" sz="26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(3)</a:t>
            </a:r>
            <a:endParaRPr kumimoji="1" lang="zh-TW" altLang="en-US" sz="26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0D02EDD4-8B5A-49FA-981F-CAAD8DC7DB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6A4CA29-1493-47F1-8AF2-FCF34683B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050" y="813198"/>
            <a:ext cx="8486740" cy="324167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A301E68-0777-4F7B-B3C0-8FA98E05AED0}"/>
              </a:ext>
            </a:extLst>
          </p:cNvPr>
          <p:cNvSpPr/>
          <p:nvPr/>
        </p:nvSpPr>
        <p:spPr>
          <a:xfrm>
            <a:off x="4481420" y="3129378"/>
            <a:ext cx="2849732" cy="739067"/>
          </a:xfrm>
          <a:prstGeom prst="rect">
            <a:avLst/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完成登入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algn="ctr" defTabSz="685800"/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可開始使用本平台進行案件申請</a:t>
            </a:r>
          </a:p>
        </p:txBody>
      </p:sp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FBCB8A86-19C7-4912-A73B-1A6247D3720E}"/>
              </a:ext>
            </a:extLst>
          </p:cNvPr>
          <p:cNvSpPr/>
          <p:nvPr/>
        </p:nvSpPr>
        <p:spPr>
          <a:xfrm>
            <a:off x="2332538" y="1458329"/>
            <a:ext cx="1593000" cy="2511000"/>
          </a:xfrm>
          <a:prstGeom prst="wedgeRectCallout">
            <a:avLst>
              <a:gd name="adj1" fmla="val -155897"/>
              <a:gd name="adj2" fmla="val -52433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2021AE94-F013-442A-8BC6-C19458493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001" y="1512000"/>
            <a:ext cx="1496990" cy="243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493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err="1"/>
              <a:t>ExPRESS</a:t>
            </a:r>
            <a:r>
              <a:rPr lang="en-US" altLang="zh-TW" dirty="0"/>
              <a:t> </a:t>
            </a:r>
            <a:r>
              <a:rPr lang="zh-TW" altLang="en-US" dirty="0"/>
              <a:t>主選單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958862"/>
            <a:ext cx="8081316" cy="3555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50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err="1"/>
              <a:t>ExPRESS</a:t>
            </a:r>
            <a:r>
              <a:rPr lang="en-US" altLang="zh-TW" dirty="0"/>
              <a:t> </a:t>
            </a:r>
            <a:r>
              <a:rPr lang="zh-TW" altLang="en-US" dirty="0"/>
              <a:t>送件取號申辦流程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647" y="843558"/>
            <a:ext cx="6486706" cy="408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506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98143"/>
            <a:ext cx="9144000" cy="2822269"/>
          </a:xfrm>
          <a:prstGeom prst="rect">
            <a:avLst/>
          </a:prstGeom>
        </p:spPr>
      </p:pic>
      <p:sp>
        <p:nvSpPr>
          <p:cNvPr id="5" name="文字版面配置區 1"/>
          <p:cNvSpPr txBox="1">
            <a:spLocks/>
          </p:cNvSpPr>
          <p:nvPr/>
        </p:nvSpPr>
        <p:spPr>
          <a:xfrm>
            <a:off x="4716016" y="2291338"/>
            <a:ext cx="4336491" cy="4735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TW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03</a:t>
            </a:r>
            <a:r>
              <a:rPr lang="zh-TW" altLang="en-US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 臨床非多國多中心送件</a:t>
            </a:r>
            <a:endParaRPr lang="zh-TW" altLang="en-US" b="1" kern="0" dirty="0">
              <a:latin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334823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多國多中心</a:t>
            </a:r>
            <a:r>
              <a:rPr lang="en-US" altLang="zh-TW" dirty="0"/>
              <a:t>/</a:t>
            </a:r>
            <a:r>
              <a:rPr lang="zh-TW" altLang="en-US" dirty="0"/>
              <a:t>非多國多中心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ardrop 29">
            <a:extLst>
              <a:ext uri="{FF2B5EF4-FFF2-40B4-BE49-F238E27FC236}">
                <a16:creationId xmlns:a16="http://schemas.microsoft.com/office/drawing/2014/main" id="{A57078A5-33F5-4981-B7AE-EF859687D69C}"/>
              </a:ext>
            </a:extLst>
          </p:cNvPr>
          <p:cNvSpPr/>
          <p:nvPr/>
        </p:nvSpPr>
        <p:spPr>
          <a:xfrm rot="2700000">
            <a:off x="6418007" y="1897477"/>
            <a:ext cx="1692000" cy="1692000"/>
          </a:xfrm>
          <a:prstGeom prst="teardrop">
            <a:avLst/>
          </a:prstGeom>
          <a:solidFill>
            <a:schemeClr val="accent2">
              <a:lumMod val="75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30">
            <a:extLst>
              <a:ext uri="{FF2B5EF4-FFF2-40B4-BE49-F238E27FC236}">
                <a16:creationId xmlns:a16="http://schemas.microsoft.com/office/drawing/2014/main" id="{3509C1CE-08D2-49AD-98D9-1342236CB9A1}"/>
              </a:ext>
            </a:extLst>
          </p:cNvPr>
          <p:cNvSpPr/>
          <p:nvPr/>
        </p:nvSpPr>
        <p:spPr>
          <a:xfrm>
            <a:off x="6482540" y="1980360"/>
            <a:ext cx="1512000" cy="1512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ardrop 31">
            <a:extLst>
              <a:ext uri="{FF2B5EF4-FFF2-40B4-BE49-F238E27FC236}">
                <a16:creationId xmlns:a16="http://schemas.microsoft.com/office/drawing/2014/main" id="{756E3F7B-D8F5-40D2-9FAC-1EF06BA5A457}"/>
              </a:ext>
            </a:extLst>
          </p:cNvPr>
          <p:cNvSpPr/>
          <p:nvPr/>
        </p:nvSpPr>
        <p:spPr>
          <a:xfrm rot="2700000">
            <a:off x="3804142" y="1897477"/>
            <a:ext cx="1692000" cy="1692000"/>
          </a:xfrm>
          <a:prstGeom prst="teardrop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32">
            <a:extLst>
              <a:ext uri="{FF2B5EF4-FFF2-40B4-BE49-F238E27FC236}">
                <a16:creationId xmlns:a16="http://schemas.microsoft.com/office/drawing/2014/main" id="{218190D1-30CA-4A2E-9FE9-BA530157FD0D}"/>
              </a:ext>
            </a:extLst>
          </p:cNvPr>
          <p:cNvSpPr/>
          <p:nvPr/>
        </p:nvSpPr>
        <p:spPr>
          <a:xfrm>
            <a:off x="3868675" y="1980360"/>
            <a:ext cx="1512000" cy="1512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ardrop 33">
            <a:extLst>
              <a:ext uri="{FF2B5EF4-FFF2-40B4-BE49-F238E27FC236}">
                <a16:creationId xmlns:a16="http://schemas.microsoft.com/office/drawing/2014/main" id="{58CCAE86-E8C3-4626-905C-B90BA615AF7B}"/>
              </a:ext>
            </a:extLst>
          </p:cNvPr>
          <p:cNvSpPr/>
          <p:nvPr/>
        </p:nvSpPr>
        <p:spPr>
          <a:xfrm rot="2700000">
            <a:off x="1178009" y="1897477"/>
            <a:ext cx="1692000" cy="1692000"/>
          </a:xfrm>
          <a:prstGeom prst="teardrop">
            <a:avLst/>
          </a:prstGeom>
          <a:solidFill>
            <a:schemeClr val="accent4">
              <a:lumMod val="60000"/>
              <a:lumOff val="4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Oval 34">
            <a:extLst>
              <a:ext uri="{FF2B5EF4-FFF2-40B4-BE49-F238E27FC236}">
                <a16:creationId xmlns:a16="http://schemas.microsoft.com/office/drawing/2014/main" id="{8041709C-5944-4AAD-B3C4-40C51C27F1FB}"/>
              </a:ext>
            </a:extLst>
          </p:cNvPr>
          <p:cNvSpPr/>
          <p:nvPr/>
        </p:nvSpPr>
        <p:spPr>
          <a:xfrm>
            <a:off x="1242542" y="1980360"/>
            <a:ext cx="1512000" cy="1512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35">
            <a:extLst>
              <a:ext uri="{FF2B5EF4-FFF2-40B4-BE49-F238E27FC236}">
                <a16:creationId xmlns:a16="http://schemas.microsoft.com/office/drawing/2014/main" id="{752EBDC3-34F0-4627-8A06-B17B6C5C723B}"/>
              </a:ext>
            </a:extLst>
          </p:cNvPr>
          <p:cNvSpPr txBox="1"/>
          <p:nvPr/>
        </p:nvSpPr>
        <p:spPr>
          <a:xfrm>
            <a:off x="1345172" y="2921883"/>
            <a:ext cx="134294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IND</a:t>
            </a:r>
          </a:p>
        </p:txBody>
      </p:sp>
      <p:sp>
        <p:nvSpPr>
          <p:cNvPr id="12" name="TextBox 36">
            <a:extLst>
              <a:ext uri="{FF2B5EF4-FFF2-40B4-BE49-F238E27FC236}">
                <a16:creationId xmlns:a16="http://schemas.microsoft.com/office/drawing/2014/main" id="{3124C5FF-4256-4211-A089-A91E31535F66}"/>
              </a:ext>
            </a:extLst>
          </p:cNvPr>
          <p:cNvSpPr txBox="1"/>
          <p:nvPr/>
        </p:nvSpPr>
        <p:spPr>
          <a:xfrm>
            <a:off x="3923928" y="2921882"/>
            <a:ext cx="140937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INDC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37">
            <a:extLst>
              <a:ext uri="{FF2B5EF4-FFF2-40B4-BE49-F238E27FC236}">
                <a16:creationId xmlns:a16="http://schemas.microsoft.com/office/drawing/2014/main" id="{6A219C7D-5359-414B-A222-797A6ADF4DBA}"/>
              </a:ext>
            </a:extLst>
          </p:cNvPr>
          <p:cNvSpPr txBox="1"/>
          <p:nvPr/>
        </p:nvSpPr>
        <p:spPr>
          <a:xfrm>
            <a:off x="6516216" y="2921882"/>
            <a:ext cx="140937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INDE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30">
            <a:extLst>
              <a:ext uri="{FF2B5EF4-FFF2-40B4-BE49-F238E27FC236}">
                <a16:creationId xmlns:a16="http://schemas.microsoft.com/office/drawing/2014/main" id="{D4408628-7FAB-4825-A202-3A096D0D17EB}"/>
              </a:ext>
            </a:extLst>
          </p:cNvPr>
          <p:cNvSpPr/>
          <p:nvPr/>
        </p:nvSpPr>
        <p:spPr>
          <a:xfrm>
            <a:off x="1838242" y="2456712"/>
            <a:ext cx="329053" cy="32809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A8826017-7D8A-4699-9FD2-3E189E1EDDF6}"/>
              </a:ext>
            </a:extLst>
          </p:cNvPr>
          <p:cNvSpPr/>
          <p:nvPr/>
        </p:nvSpPr>
        <p:spPr>
          <a:xfrm>
            <a:off x="7059132" y="2475607"/>
            <a:ext cx="367269" cy="34379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Oval 44">
            <a:extLst>
              <a:ext uri="{FF2B5EF4-FFF2-40B4-BE49-F238E27FC236}">
                <a16:creationId xmlns:a16="http://schemas.microsoft.com/office/drawing/2014/main" id="{186E98B9-EAC7-481C-B9ED-95ABE26EF404}"/>
              </a:ext>
            </a:extLst>
          </p:cNvPr>
          <p:cNvSpPr>
            <a:spLocks noChangeAspect="1"/>
          </p:cNvSpPr>
          <p:nvPr/>
        </p:nvSpPr>
        <p:spPr>
          <a:xfrm>
            <a:off x="4461408" y="2453104"/>
            <a:ext cx="326534" cy="388800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16495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TW" altLang="en-US" sz="2400" dirty="0"/>
              <a:t>臨床新案申請</a:t>
            </a:r>
            <a:endParaRPr lang="zh-TW" altLang="en-US" dirty="0"/>
          </a:p>
        </p:txBody>
      </p:sp>
      <p:sp>
        <p:nvSpPr>
          <p:cNvPr id="3" name="Teardrop 33">
            <a:extLst>
              <a:ext uri="{FF2B5EF4-FFF2-40B4-BE49-F238E27FC236}">
                <a16:creationId xmlns:a16="http://schemas.microsoft.com/office/drawing/2014/main" id="{58CCAE86-E8C3-4626-905C-B90BA615AF7B}"/>
              </a:ext>
            </a:extLst>
          </p:cNvPr>
          <p:cNvSpPr/>
          <p:nvPr/>
        </p:nvSpPr>
        <p:spPr>
          <a:xfrm rot="2700000">
            <a:off x="1178009" y="889365"/>
            <a:ext cx="1692000" cy="1692000"/>
          </a:xfrm>
          <a:prstGeom prst="teardrop">
            <a:avLst/>
          </a:prstGeom>
          <a:solidFill>
            <a:schemeClr val="accent4">
              <a:lumMod val="60000"/>
              <a:lumOff val="4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Oval 34">
            <a:extLst>
              <a:ext uri="{FF2B5EF4-FFF2-40B4-BE49-F238E27FC236}">
                <a16:creationId xmlns:a16="http://schemas.microsoft.com/office/drawing/2014/main" id="{8041709C-5944-4AAD-B3C4-40C51C27F1FB}"/>
              </a:ext>
            </a:extLst>
          </p:cNvPr>
          <p:cNvSpPr/>
          <p:nvPr/>
        </p:nvSpPr>
        <p:spPr>
          <a:xfrm>
            <a:off x="1242542" y="972248"/>
            <a:ext cx="1512000" cy="1512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35">
            <a:extLst>
              <a:ext uri="{FF2B5EF4-FFF2-40B4-BE49-F238E27FC236}">
                <a16:creationId xmlns:a16="http://schemas.microsoft.com/office/drawing/2014/main" id="{752EBDC3-34F0-4627-8A06-B17B6C5C723B}"/>
              </a:ext>
            </a:extLst>
          </p:cNvPr>
          <p:cNvSpPr txBox="1"/>
          <p:nvPr/>
        </p:nvSpPr>
        <p:spPr>
          <a:xfrm>
            <a:off x="1345172" y="1913771"/>
            <a:ext cx="134294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IND</a:t>
            </a:r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D4408628-7FAB-4825-A202-3A096D0D17EB}"/>
              </a:ext>
            </a:extLst>
          </p:cNvPr>
          <p:cNvSpPr/>
          <p:nvPr/>
        </p:nvSpPr>
        <p:spPr>
          <a:xfrm>
            <a:off x="1838242" y="1448600"/>
            <a:ext cx="329053" cy="328092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353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簡報大綱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3</a:t>
            </a:fld>
            <a:endParaRPr lang="zh-TW" altLang="en-US"/>
          </a:p>
        </p:txBody>
      </p:sp>
      <p:grpSp>
        <p:nvGrpSpPr>
          <p:cNvPr id="4" name="Group 31"/>
          <p:cNvGrpSpPr/>
          <p:nvPr/>
        </p:nvGrpSpPr>
        <p:grpSpPr>
          <a:xfrm>
            <a:off x="761238" y="2385220"/>
            <a:ext cx="4010998" cy="546571"/>
            <a:chOff x="2984973" y="2867915"/>
            <a:chExt cx="4529706" cy="643237"/>
          </a:xfrm>
        </p:grpSpPr>
        <p:sp>
          <p:nvSpPr>
            <p:cNvPr id="5" name="Round Same Side Corner Rectangle 19"/>
            <p:cNvSpPr/>
            <p:nvPr/>
          </p:nvSpPr>
          <p:spPr>
            <a:xfrm rot="5400000">
              <a:off x="5110505" y="1106979"/>
              <a:ext cx="643237" cy="4165110"/>
            </a:xfrm>
            <a:prstGeom prst="round2SameRect">
              <a:avLst>
                <a:gd name="adj1" fmla="val 49999"/>
                <a:gd name="adj2" fmla="val 0"/>
              </a:avLst>
            </a:prstGeom>
            <a:solidFill>
              <a:srgbClr val="91F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915277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91F9D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TextBox 21"/>
            <p:cNvSpPr txBox="1"/>
            <p:nvPr/>
          </p:nvSpPr>
          <p:spPr>
            <a:xfrm>
              <a:off x="2988071" y="2962203"/>
              <a:ext cx="569802" cy="4734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50F6B8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03</a:t>
              </a:r>
            </a:p>
          </p:txBody>
        </p:sp>
        <p:sp>
          <p:nvSpPr>
            <p:cNvPr id="8" name="TextBox 22"/>
            <p:cNvSpPr txBox="1"/>
            <p:nvPr/>
          </p:nvSpPr>
          <p:spPr bwMode="auto">
            <a:xfrm>
              <a:off x="3755687" y="3022167"/>
              <a:ext cx="3415934" cy="362210"/>
            </a:xfrm>
            <a:prstGeom prst="rect">
              <a:avLst/>
            </a:prstGeom>
            <a:solidFill>
              <a:srgbClr val="91F9D1"/>
            </a:solidFill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TW" altLang="en-US" sz="1400" b="1" spc="600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臨床非多國多中心送件</a:t>
              </a:r>
              <a:endParaRPr lang="en-US" altLang="zh-TW" sz="1400" b="1" spc="6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31"/>
          <p:cNvGrpSpPr/>
          <p:nvPr/>
        </p:nvGrpSpPr>
        <p:grpSpPr>
          <a:xfrm>
            <a:off x="755577" y="1233091"/>
            <a:ext cx="4016659" cy="546571"/>
            <a:chOff x="2984973" y="2867914"/>
            <a:chExt cx="3819431" cy="643237"/>
          </a:xfrm>
        </p:grpSpPr>
        <p:sp>
          <p:nvSpPr>
            <p:cNvPr id="10" name="Round Same Side Corner Rectangle 19"/>
            <p:cNvSpPr/>
            <p:nvPr/>
          </p:nvSpPr>
          <p:spPr>
            <a:xfrm rot="5400000">
              <a:off x="4755368" y="1462116"/>
              <a:ext cx="643237" cy="3454834"/>
            </a:xfrm>
            <a:prstGeom prst="round2SameRect">
              <a:avLst>
                <a:gd name="adj1" fmla="val 49999"/>
                <a:gd name="adj2" fmla="val 0"/>
              </a:avLst>
            </a:prstGeom>
            <a:solidFill>
              <a:srgbClr val="91F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915277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91F9D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TextBox 21"/>
            <p:cNvSpPr txBox="1"/>
            <p:nvPr/>
          </p:nvSpPr>
          <p:spPr>
            <a:xfrm>
              <a:off x="2988071" y="2981602"/>
              <a:ext cx="569802" cy="4346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50F6B8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01</a:t>
              </a:r>
            </a:p>
          </p:txBody>
        </p:sp>
        <p:sp>
          <p:nvSpPr>
            <p:cNvPr id="13" name="TextBox 22"/>
            <p:cNvSpPr txBox="1"/>
            <p:nvPr/>
          </p:nvSpPr>
          <p:spPr bwMode="auto">
            <a:xfrm>
              <a:off x="3766041" y="3022167"/>
              <a:ext cx="2592378" cy="362210"/>
            </a:xfrm>
            <a:prstGeom prst="rect">
              <a:avLst/>
            </a:prstGeom>
            <a:solidFill>
              <a:srgbClr val="91F9D1"/>
            </a:solidFill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TW" altLang="en-US" sz="1400" b="1" spc="600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帳號申請</a:t>
              </a:r>
              <a:endParaRPr lang="en-US" altLang="zh-TW" sz="1400" b="1" spc="6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Group 31"/>
          <p:cNvGrpSpPr/>
          <p:nvPr/>
        </p:nvGrpSpPr>
        <p:grpSpPr>
          <a:xfrm>
            <a:off x="4862349" y="1809155"/>
            <a:ext cx="3742099" cy="546571"/>
            <a:chOff x="2984973" y="2867914"/>
            <a:chExt cx="3819431" cy="643237"/>
          </a:xfrm>
        </p:grpSpPr>
        <p:sp>
          <p:nvSpPr>
            <p:cNvPr id="15" name="Round Same Side Corner Rectangle 19"/>
            <p:cNvSpPr/>
            <p:nvPr/>
          </p:nvSpPr>
          <p:spPr>
            <a:xfrm rot="5400000">
              <a:off x="4755368" y="1462116"/>
              <a:ext cx="643237" cy="3454834"/>
            </a:xfrm>
            <a:prstGeom prst="round2SameRect">
              <a:avLst>
                <a:gd name="adj1" fmla="val 49999"/>
                <a:gd name="adj2" fmla="val 0"/>
              </a:avLst>
            </a:prstGeom>
            <a:solidFill>
              <a:srgbClr val="91F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915277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91F9D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21"/>
            <p:cNvSpPr txBox="1"/>
            <p:nvPr/>
          </p:nvSpPr>
          <p:spPr>
            <a:xfrm>
              <a:off x="2988071" y="2981602"/>
              <a:ext cx="569802" cy="4346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50F6B8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02</a:t>
              </a:r>
            </a:p>
          </p:txBody>
        </p:sp>
        <p:sp>
          <p:nvSpPr>
            <p:cNvPr id="18" name="TextBox 22"/>
            <p:cNvSpPr txBox="1"/>
            <p:nvPr/>
          </p:nvSpPr>
          <p:spPr bwMode="auto">
            <a:xfrm>
              <a:off x="3766041" y="3022167"/>
              <a:ext cx="2592378" cy="362210"/>
            </a:xfrm>
            <a:prstGeom prst="rect">
              <a:avLst/>
            </a:prstGeom>
            <a:solidFill>
              <a:srgbClr val="91F9D1"/>
            </a:solidFill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TW" altLang="en-US" sz="1400" b="1" spc="600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Times New Roman" panose="02020603050405020304" pitchFamily="18" charset="0"/>
                </a:rPr>
                <a:t>自然人憑證登入</a:t>
              </a:r>
              <a:endParaRPr lang="en-US" altLang="zh-TW" sz="1400" b="1" spc="6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Group 31"/>
          <p:cNvGrpSpPr/>
          <p:nvPr/>
        </p:nvGrpSpPr>
        <p:grpSpPr>
          <a:xfrm>
            <a:off x="4848117" y="2961283"/>
            <a:ext cx="3756331" cy="546571"/>
            <a:chOff x="2984973" y="2867914"/>
            <a:chExt cx="3819431" cy="643237"/>
          </a:xfrm>
        </p:grpSpPr>
        <p:sp>
          <p:nvSpPr>
            <p:cNvPr id="20" name="Round Same Side Corner Rectangle 19"/>
            <p:cNvSpPr/>
            <p:nvPr/>
          </p:nvSpPr>
          <p:spPr>
            <a:xfrm rot="5400000">
              <a:off x="4755368" y="1462116"/>
              <a:ext cx="643237" cy="3454834"/>
            </a:xfrm>
            <a:prstGeom prst="round2SameRect">
              <a:avLst>
                <a:gd name="adj1" fmla="val 49999"/>
                <a:gd name="adj2" fmla="val 0"/>
              </a:avLst>
            </a:prstGeom>
            <a:solidFill>
              <a:srgbClr val="91F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915277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91F9D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88071" y="2981602"/>
              <a:ext cx="569802" cy="4346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50F6B8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04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3766041" y="3022167"/>
              <a:ext cx="2592378" cy="362210"/>
            </a:xfrm>
            <a:prstGeom prst="rect">
              <a:avLst/>
            </a:prstGeom>
            <a:solidFill>
              <a:srgbClr val="91F9D1"/>
            </a:solidFill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en-US" sz="1400" b="1" spc="600" dirty="0">
                  <a:latin typeface="微軟正黑體" panose="020B0604030504040204" pitchFamily="34" charset="-120"/>
                  <a:cs typeface="Times New Roman" panose="02020603050405020304" pitchFamily="18" charset="0"/>
                </a:rPr>
                <a:t>補件與自行補件作業</a:t>
              </a:r>
              <a:endParaRPr lang="en-US" altLang="zh-TW" sz="1400" b="1" spc="600" dirty="0">
                <a:latin typeface="微軟正黑體" panose="020B0604030504040204" pitchFamily="34" charset="-12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31"/>
          <p:cNvGrpSpPr/>
          <p:nvPr/>
        </p:nvGrpSpPr>
        <p:grpSpPr>
          <a:xfrm>
            <a:off x="766842" y="3537347"/>
            <a:ext cx="4005394" cy="546571"/>
            <a:chOff x="2984973" y="2867914"/>
            <a:chExt cx="3819431" cy="643237"/>
          </a:xfrm>
        </p:grpSpPr>
        <p:sp>
          <p:nvSpPr>
            <p:cNvPr id="25" name="Round Same Side Corner Rectangle 19"/>
            <p:cNvSpPr/>
            <p:nvPr/>
          </p:nvSpPr>
          <p:spPr>
            <a:xfrm rot="5400000">
              <a:off x="4755368" y="1462116"/>
              <a:ext cx="643237" cy="3454834"/>
            </a:xfrm>
            <a:prstGeom prst="round2SameRect">
              <a:avLst>
                <a:gd name="adj1" fmla="val 49999"/>
                <a:gd name="adj2" fmla="val 0"/>
              </a:avLst>
            </a:prstGeom>
            <a:solidFill>
              <a:srgbClr val="91F9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AutoShape 92"/>
            <p:cNvSpPr>
              <a:spLocks noChangeAspect="1" noChangeArrowheads="1"/>
            </p:cNvSpPr>
            <p:nvPr/>
          </p:nvSpPr>
          <p:spPr bwMode="auto">
            <a:xfrm rot="16200000" flipH="1">
              <a:off x="2984973" y="2915277"/>
              <a:ext cx="576000" cy="576000"/>
            </a:xfrm>
            <a:prstGeom prst="ellipse">
              <a:avLst/>
            </a:prstGeom>
            <a:solidFill>
              <a:schemeClr val="bg1"/>
            </a:solidFill>
            <a:ln w="50800">
              <a:solidFill>
                <a:srgbClr val="91F9D1"/>
              </a:solidFill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0" h="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1"/>
            <p:cNvSpPr txBox="1"/>
            <p:nvPr/>
          </p:nvSpPr>
          <p:spPr>
            <a:xfrm>
              <a:off x="2988071" y="2981602"/>
              <a:ext cx="569802" cy="434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tIns="0" bIns="0" rtlCol="0" anchor="ctr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rgbClr val="50F6B8"/>
                  </a:solidFill>
                  <a:latin typeface="Times New Roman" panose="02020603050405020304" pitchFamily="18" charset="0"/>
                  <a:ea typeface="標楷體" panose="03000509000000000000" pitchFamily="65" charset="-120"/>
                  <a:cs typeface="Times New Roman" panose="02020603050405020304" pitchFamily="18" charset="0"/>
                </a:rPr>
                <a:t>05</a:t>
              </a:r>
            </a:p>
          </p:txBody>
        </p:sp>
        <p:sp>
          <p:nvSpPr>
            <p:cNvPr id="28" name="TextBox 22"/>
            <p:cNvSpPr txBox="1"/>
            <p:nvPr/>
          </p:nvSpPr>
          <p:spPr bwMode="auto">
            <a:xfrm>
              <a:off x="3766041" y="3022167"/>
              <a:ext cx="2798944" cy="362210"/>
            </a:xfrm>
            <a:prstGeom prst="rect">
              <a:avLst/>
            </a:prstGeom>
            <a:solidFill>
              <a:srgbClr val="91F9D1"/>
            </a:solidFill>
            <a:effectLst/>
          </p:spPr>
          <p:txBody>
            <a:bodyPr wrap="square" anchor="ctr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TW" altLang="en-US" sz="1400" b="1" spc="600" dirty="0">
                  <a:latin typeface="微軟正黑體" panose="020B0604030504040204" pitchFamily="34" charset="-120"/>
                  <a:cs typeface="Times New Roman" panose="02020603050405020304" pitchFamily="18" charset="0"/>
                </a:rPr>
                <a:t>常見</a:t>
              </a:r>
              <a:r>
                <a:rPr lang="en-US" altLang="zh-TW" sz="1400" b="1" spc="600" dirty="0">
                  <a:latin typeface="微軟正黑體" panose="020B0604030504040204" pitchFamily="34" charset="-120"/>
                  <a:cs typeface="Times New Roman" panose="02020603050405020304" pitchFamily="18" charset="0"/>
                </a:rPr>
                <a:t>Q&amp;A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3400486"/>
      </p:ext>
    </p:extLst>
  </p:cSld>
  <p:clrMapOvr>
    <a:masterClrMapping/>
  </p:clrMapOvr>
  <p:transition spd="slow"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746" y="904875"/>
            <a:ext cx="8462536" cy="3862388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F4AF7CF-D7A0-4588-BC9B-11788247EB5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30</a:t>
            </a:fld>
            <a:endParaRPr lang="zh-TW" altLang="en-US"/>
          </a:p>
        </p:txBody>
      </p:sp>
      <p:sp>
        <p:nvSpPr>
          <p:cNvPr id="5" name="圓角矩形 4"/>
          <p:cNvSpPr/>
          <p:nvPr/>
        </p:nvSpPr>
        <p:spPr bwMode="auto">
          <a:xfrm>
            <a:off x="603746" y="2782660"/>
            <a:ext cx="1056888" cy="231209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6" name="圓角矩形 5"/>
          <p:cNvSpPr/>
          <p:nvPr/>
        </p:nvSpPr>
        <p:spPr bwMode="auto">
          <a:xfrm>
            <a:off x="3842408" y="2782660"/>
            <a:ext cx="866226" cy="190500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8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臨床試驗案件申辦</a:t>
            </a:r>
          </a:p>
        </p:txBody>
      </p:sp>
      <p:sp>
        <p:nvSpPr>
          <p:cNvPr id="9" name="語音泡泡: 矩形 5">
            <a:extLst>
              <a:ext uri="{FF2B5EF4-FFF2-40B4-BE49-F238E27FC236}">
                <a16:creationId xmlns:a16="http://schemas.microsoft.com/office/drawing/2014/main" id="{6FF9F616-9ABA-4B25-AF74-22739BF63AAA}"/>
              </a:ext>
            </a:extLst>
          </p:cNvPr>
          <p:cNvSpPr/>
          <p:nvPr/>
        </p:nvSpPr>
        <p:spPr>
          <a:xfrm>
            <a:off x="1660634" y="1954325"/>
            <a:ext cx="1643368" cy="587829"/>
          </a:xfrm>
          <a:prstGeom prst="wedgeRectCallout">
            <a:avLst>
              <a:gd name="adj1" fmla="val 83198"/>
              <a:gd name="adj2" fmla="val 104450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IND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案件申辦</a:t>
            </a:r>
          </a:p>
        </p:txBody>
      </p:sp>
    </p:spTree>
    <p:extLst>
      <p:ext uri="{BB962C8B-B14F-4D97-AF65-F5344CB8AC3E}">
        <p14:creationId xmlns:p14="http://schemas.microsoft.com/office/powerpoint/2010/main" val="21242727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297D212-C1CD-464B-89E7-926ED90F056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31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97ACE6-B68B-48FF-AA4D-AE4639E20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81" y="1062148"/>
            <a:ext cx="5854277" cy="3306671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53E5B038-4432-43F2-9197-AED0411B4C82}"/>
              </a:ext>
            </a:extLst>
          </p:cNvPr>
          <p:cNvSpPr/>
          <p:nvPr/>
        </p:nvSpPr>
        <p:spPr>
          <a:xfrm>
            <a:off x="3499543" y="1537693"/>
            <a:ext cx="1334990" cy="305070"/>
          </a:xfrm>
          <a:prstGeom prst="wedgeRectCallout">
            <a:avLst>
              <a:gd name="adj1" fmla="val -56072"/>
              <a:gd name="adj2" fmla="val 90596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0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國產藥品、輸入藥品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3755408-E342-40CC-BEF5-AC626240F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558" y="1230928"/>
            <a:ext cx="1851329" cy="148455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18DB20C-9C3B-4095-B351-EF6ABD1C4AED}"/>
              </a:ext>
            </a:extLst>
          </p:cNvPr>
          <p:cNvSpPr/>
          <p:nvPr/>
        </p:nvSpPr>
        <p:spPr>
          <a:xfrm>
            <a:off x="2422581" y="2784322"/>
            <a:ext cx="1610101" cy="2143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FCC65E9-C32C-477E-8D9D-463FE6E11F14}"/>
              </a:ext>
            </a:extLst>
          </p:cNvPr>
          <p:cNvSpPr txBox="1"/>
          <p:nvPr/>
        </p:nvSpPr>
        <p:spPr>
          <a:xfrm>
            <a:off x="6757988" y="877566"/>
            <a:ext cx="1108533" cy="22506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TW" altLang="en-US" sz="1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藥品屬性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5AEDF34E-59A5-49C3-9FFF-F10B24A04F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7502" y="2866559"/>
            <a:ext cx="2993641" cy="1995760"/>
          </a:xfrm>
          <a:prstGeom prst="rect">
            <a:avLst/>
          </a:prstGeom>
        </p:spPr>
      </p:pic>
      <p:sp>
        <p:nvSpPr>
          <p:cNvPr id="12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臨床試驗申請案資料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1143365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297D212-C1CD-464B-89E7-926ED90F056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32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97ACE6-B68B-48FF-AA4D-AE4639E20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81" y="1062148"/>
            <a:ext cx="5854277" cy="3306671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53E5B038-4432-43F2-9197-AED0411B4C82}"/>
              </a:ext>
            </a:extLst>
          </p:cNvPr>
          <p:cNvSpPr/>
          <p:nvPr/>
        </p:nvSpPr>
        <p:spPr>
          <a:xfrm>
            <a:off x="3499543" y="1537693"/>
            <a:ext cx="1334990" cy="305070"/>
          </a:xfrm>
          <a:prstGeom prst="wedgeRectCallout">
            <a:avLst>
              <a:gd name="adj1" fmla="val -56072"/>
              <a:gd name="adj2" fmla="val 90596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0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國產藥品、輸入藥品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8DB20C-9C3B-4095-B351-EF6ABD1C4AED}"/>
              </a:ext>
            </a:extLst>
          </p:cNvPr>
          <p:cNvSpPr/>
          <p:nvPr/>
        </p:nvSpPr>
        <p:spPr>
          <a:xfrm>
            <a:off x="2422581" y="2784322"/>
            <a:ext cx="1610101" cy="2143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12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申請機制 </a:t>
            </a:r>
            <a:r>
              <a:rPr lang="en-US" altLang="zh-TW" kern="0" dirty="0"/>
              <a:t>- Fast track</a:t>
            </a:r>
            <a:r>
              <a:rPr lang="zh-TW" altLang="en-US" kern="0" dirty="0"/>
              <a:t>簡審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092" y="2572399"/>
            <a:ext cx="5918398" cy="219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2087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297D212-C1CD-464B-89E7-926ED90F056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33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97ACE6-B68B-48FF-AA4D-AE4639E20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81" y="1062148"/>
            <a:ext cx="5854277" cy="3306671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53E5B038-4432-43F2-9197-AED0411B4C82}"/>
              </a:ext>
            </a:extLst>
          </p:cNvPr>
          <p:cNvSpPr/>
          <p:nvPr/>
        </p:nvSpPr>
        <p:spPr>
          <a:xfrm>
            <a:off x="3499543" y="1537693"/>
            <a:ext cx="1334990" cy="305070"/>
          </a:xfrm>
          <a:prstGeom prst="wedgeRectCallout">
            <a:avLst>
              <a:gd name="adj1" fmla="val -56072"/>
              <a:gd name="adj2" fmla="val 90596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0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國產藥品、輸入藥品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8DB20C-9C3B-4095-B351-EF6ABD1C4AED}"/>
              </a:ext>
            </a:extLst>
          </p:cNvPr>
          <p:cNvSpPr/>
          <p:nvPr/>
        </p:nvSpPr>
        <p:spPr>
          <a:xfrm>
            <a:off x="2422581" y="2784322"/>
            <a:ext cx="1610101" cy="2143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12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申請機制 </a:t>
            </a:r>
            <a:r>
              <a:rPr lang="en-US" altLang="zh-TW" kern="0" dirty="0"/>
              <a:t>- MRCT(</a:t>
            </a:r>
            <a:r>
              <a:rPr lang="zh-TW" altLang="en-US" kern="0" dirty="0"/>
              <a:t>多國多中心</a:t>
            </a:r>
            <a:r>
              <a:rPr lang="en-US" altLang="zh-TW" kern="0" dirty="0"/>
              <a:t>)</a:t>
            </a:r>
            <a:r>
              <a:rPr lang="zh-TW" altLang="en-US" kern="0" dirty="0"/>
              <a:t>簡審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617" y="2600345"/>
            <a:ext cx="5721141" cy="216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8022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F297D212-C1CD-464B-89E7-926ED90F056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34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C97ACE6-B68B-48FF-AA4D-AE4639E20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81" y="1062148"/>
            <a:ext cx="5854277" cy="3306671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53E5B038-4432-43F2-9197-AED0411B4C82}"/>
              </a:ext>
            </a:extLst>
          </p:cNvPr>
          <p:cNvSpPr/>
          <p:nvPr/>
        </p:nvSpPr>
        <p:spPr>
          <a:xfrm>
            <a:off x="3499543" y="1537693"/>
            <a:ext cx="1334990" cy="305070"/>
          </a:xfrm>
          <a:prstGeom prst="wedgeRectCallout">
            <a:avLst>
              <a:gd name="adj1" fmla="val -56072"/>
              <a:gd name="adj2" fmla="val 90596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0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國產藥品、輸入藥品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18DB20C-9C3B-4095-B351-EF6ABD1C4AED}"/>
              </a:ext>
            </a:extLst>
          </p:cNvPr>
          <p:cNvSpPr/>
          <p:nvPr/>
        </p:nvSpPr>
        <p:spPr>
          <a:xfrm>
            <a:off x="2422581" y="2784322"/>
            <a:ext cx="1610101" cy="21431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12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申請機制 </a:t>
            </a:r>
            <a:r>
              <a:rPr lang="en-US" altLang="zh-TW" kern="0" dirty="0"/>
              <a:t>- </a:t>
            </a:r>
            <a:r>
              <a:rPr lang="zh-TW" altLang="en-US" kern="0" dirty="0"/>
              <a:t>一般審查案件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142" y="2571749"/>
            <a:ext cx="5762616" cy="219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821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399" y="1029453"/>
            <a:ext cx="8269169" cy="3821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6861D5C-034F-48EB-8077-1A3DC85BB08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35</a:t>
            </a:fld>
            <a:endParaRPr lang="zh-TW" altLang="en-US"/>
          </a:p>
        </p:txBody>
      </p:sp>
      <p:sp>
        <p:nvSpPr>
          <p:cNvPr id="5" name="語音泡泡: 矩形 4">
            <a:extLst>
              <a:ext uri="{FF2B5EF4-FFF2-40B4-BE49-F238E27FC236}">
                <a16:creationId xmlns:a16="http://schemas.microsoft.com/office/drawing/2014/main" id="{CB53752F-C1E1-4DC8-9092-AA587F978521}"/>
              </a:ext>
            </a:extLst>
          </p:cNvPr>
          <p:cNvSpPr/>
          <p:nvPr/>
        </p:nvSpPr>
        <p:spPr>
          <a:xfrm>
            <a:off x="2528687" y="3462292"/>
            <a:ext cx="1077866" cy="361868"/>
          </a:xfrm>
          <a:prstGeom prst="wedgeRectCallout">
            <a:avLst>
              <a:gd name="adj1" fmla="val -39127"/>
              <a:gd name="adj2" fmla="val 95279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多筆</a:t>
            </a:r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臨床試驗申請者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379639835"/>
      </p:ext>
    </p:extLst>
  </p:cSld>
  <p:clrMapOvr>
    <a:masterClrMapping/>
  </p:clrMapOvr>
  <p:transition spd="slow"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1335327-16F6-485A-B65B-D9C81618BB9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36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829B71EE-FE0D-4A9E-B96B-90921BBC5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596" y="849953"/>
            <a:ext cx="6328739" cy="236598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26AE8EF-F7ED-40FB-9F7E-D1AD7AD6A945}"/>
              </a:ext>
            </a:extLst>
          </p:cNvPr>
          <p:cNvSpPr/>
          <p:nvPr/>
        </p:nvSpPr>
        <p:spPr>
          <a:xfrm>
            <a:off x="4958180" y="1391575"/>
            <a:ext cx="1797728" cy="25301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DC4C5BA9-A4EF-484F-83F4-10D7D826E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383" y="3281363"/>
            <a:ext cx="2828925" cy="1485900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F9EC9E6A-C307-41E7-8C42-88185930A3DE}"/>
              </a:ext>
            </a:extLst>
          </p:cNvPr>
          <p:cNvSpPr/>
          <p:nvPr/>
        </p:nvSpPr>
        <p:spPr>
          <a:xfrm>
            <a:off x="4395891" y="3548974"/>
            <a:ext cx="4529034" cy="1218290"/>
          </a:xfrm>
          <a:prstGeom prst="wedgeRectCallout">
            <a:avLst>
              <a:gd name="adj1" fmla="val -64119"/>
              <a:gd name="adj2" fmla="val -25142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80" tIns="34290" rIns="68580" bIns="34290" rtlCol="0" anchor="t"/>
          <a:lstStyle/>
          <a:p>
            <a:r>
              <a:rPr lang="zh-TW" altLang="en-US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送件廠商帳號資料來源為</a:t>
            </a:r>
            <a:endParaRPr lang="en-US" altLang="zh-TW" sz="11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財團法人醫藥品查驗中心</a:t>
            </a:r>
            <a:r>
              <a:rPr lang="en-US" altLang="zh-TW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臨床試驗送件窗口</a:t>
            </a:r>
            <a:endParaRPr lang="en-US" altLang="zh-TW" sz="11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所建立之帳號</a:t>
            </a:r>
            <a:endParaRPr lang="en-US" altLang="zh-TW" sz="11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sz="11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如查無任何帳號清單請至下方連結申請</a:t>
            </a:r>
            <a:endParaRPr lang="en-US" altLang="zh-TW" sz="1100" dirty="0">
              <a:ln w="0"/>
              <a:solidFill>
                <a:schemeClr val="bg1">
                  <a:lumMod val="9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en-US" altLang="zh-TW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https://www1.cde.org.tw/workflow/base04/login.php</a:t>
            </a:r>
          </a:p>
          <a:p>
            <a:r>
              <a:rPr lang="en-US" altLang="zh-TW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內有操作手冊及帳號申請同意書</a:t>
            </a:r>
            <a:r>
              <a:rPr lang="en-US" altLang="zh-TW" sz="1100" dirty="0">
                <a:ln w="0"/>
                <a:solidFill>
                  <a:schemeClr val="bg1">
                    <a:lumMod val="9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77AC5234-8459-4797-BD05-CABC1ADE3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0929" y="1885388"/>
            <a:ext cx="5638585" cy="3130124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BC7750DA-13B2-4DB0-B2B9-CD698BC1272D}"/>
              </a:ext>
            </a:extLst>
          </p:cNvPr>
          <p:cNvSpPr/>
          <p:nvPr/>
        </p:nvSpPr>
        <p:spPr>
          <a:xfrm>
            <a:off x="3941891" y="3966376"/>
            <a:ext cx="2742989" cy="76226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1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臨床試驗臨床試驗計畫資料</a:t>
            </a:r>
            <a:r>
              <a:rPr lang="en-US" altLang="zh-TW" kern="0" dirty="0"/>
              <a:t>(1)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95271033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臨床試驗臨床試驗計畫資料</a:t>
            </a:r>
            <a:r>
              <a:rPr lang="en-US" altLang="zh-TW" kern="0" dirty="0"/>
              <a:t>(2)</a:t>
            </a:r>
          </a:p>
          <a:p>
            <a:endParaRPr lang="zh-TW" altLang="en-US" kern="0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C33EDA9D-EC9B-4D15-AABB-C037A59C2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733" y="918713"/>
            <a:ext cx="6673268" cy="1426850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2D0938F-E27B-4484-A376-F0B522D42A5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37</a:t>
            </a:fld>
            <a:endParaRPr lang="zh-TW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2979A8F-CE43-4B07-AAFF-3DAC94952753}"/>
              </a:ext>
            </a:extLst>
          </p:cNvPr>
          <p:cNvSpPr/>
          <p:nvPr/>
        </p:nvSpPr>
        <p:spPr>
          <a:xfrm>
            <a:off x="1327732" y="871320"/>
            <a:ext cx="6429914" cy="147424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D7E1B2D0-0A7D-4C1D-9CBE-C7113E79FDDD}"/>
              </a:ext>
            </a:extLst>
          </p:cNvPr>
          <p:cNvSpPr/>
          <p:nvPr/>
        </p:nvSpPr>
        <p:spPr>
          <a:xfrm>
            <a:off x="5151856" y="1204166"/>
            <a:ext cx="1146371" cy="305070"/>
          </a:xfrm>
          <a:prstGeom prst="wedgeRectCallout">
            <a:avLst>
              <a:gd name="adj1" fmla="val -39127"/>
              <a:gd name="adj2" fmla="val 95279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sz="12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含有隱藏項目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718975A-7DA0-4F91-8AB0-E4D2A4421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965" y="681826"/>
            <a:ext cx="7078069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771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DA3FD3F-5108-4E46-B92E-35646842032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38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3DFF906-A9E1-41DC-AAC7-23D84269B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975" y="1122176"/>
            <a:ext cx="4139360" cy="3248439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7DA5EE63-8230-4392-AF2F-44B865E37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3379" y="1637556"/>
            <a:ext cx="2437805" cy="498277"/>
          </a:xfrm>
          <a:prstGeom prst="rect">
            <a:avLst/>
          </a:prstGeom>
        </p:spPr>
      </p:pic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臨床試驗計畫同成份劑型、劑量品上市情形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3883052641"/>
      </p:ext>
    </p:extLst>
  </p:cSld>
  <p:clrMapOvr>
    <a:masterClrMapping/>
  </p:clrMapOvr>
  <p:transition spd="slow">
    <p:split orient="vert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241BE5A-39D3-4D14-B292-D28A3712391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39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3AD9B6E2-89DC-4C98-ACCE-6D66EA55F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106" y="873959"/>
            <a:ext cx="6351788" cy="382676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74E903C-5C2B-4D16-ACE3-7E39A5CABBB4}"/>
              </a:ext>
            </a:extLst>
          </p:cNvPr>
          <p:cNvSpPr/>
          <p:nvPr/>
        </p:nvSpPr>
        <p:spPr>
          <a:xfrm>
            <a:off x="2350781" y="1785797"/>
            <a:ext cx="442214" cy="30014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1FE27337-64C4-4662-B48E-09370CA5AB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496" y="1450207"/>
            <a:ext cx="6165009" cy="267427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007FFB25-3E7B-4A26-BF18-516E708B46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5699" y="722147"/>
            <a:ext cx="6112603" cy="4086451"/>
          </a:xfrm>
          <a:prstGeom prst="rect">
            <a:avLst/>
          </a:prstGeom>
        </p:spPr>
      </p:pic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臨床試驗計畫試驗執行摘要</a:t>
            </a:r>
          </a:p>
        </p:txBody>
      </p:sp>
    </p:spTree>
    <p:extLst>
      <p:ext uri="{BB962C8B-B14F-4D97-AF65-F5344CB8AC3E}">
        <p14:creationId xmlns:p14="http://schemas.microsoft.com/office/powerpoint/2010/main" val="17013785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err="1"/>
              <a:t>ExPRESS</a:t>
            </a:r>
            <a:r>
              <a:rPr lang="zh-TW" altLang="en-US" dirty="0"/>
              <a:t>平台連結網址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內容版面配置區 1"/>
          <p:cNvSpPr txBox="1">
            <a:spLocks/>
          </p:cNvSpPr>
          <p:nvPr/>
        </p:nvSpPr>
        <p:spPr>
          <a:xfrm>
            <a:off x="3678438" y="3837235"/>
            <a:ext cx="5465562" cy="923926"/>
          </a:xfrm>
          <a:prstGeom prst="rect">
            <a:avLst/>
          </a:prstGeom>
        </p:spPr>
        <p:txBody>
          <a:bodyPr vert="horz" lIns="38405" tIns="19202" rIns="38405" bIns="19202" rtlCol="0">
            <a:normAutofit/>
          </a:bodyPr>
          <a:lstStyle>
            <a:lvl1pPr marL="0" indent="0" algn="l" defTabSz="767904" rtl="0" eaLnBrk="1" latinLnBrk="0" hangingPunct="1">
              <a:lnSpc>
                <a:spcPct val="90000"/>
              </a:lnSpc>
              <a:spcBef>
                <a:spcPts val="840"/>
              </a:spcBef>
              <a:buFont typeface="Arial" panose="020B0604020202020204" pitchFamily="34" charset="0"/>
              <a:buNone/>
              <a:defRPr sz="24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  <a:cs typeface="+mn-cs"/>
              </a:defRPr>
            </a:lvl1pPr>
            <a:lvl2pPr marL="383952" indent="0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None/>
              <a:defRPr sz="20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  <a:cs typeface="+mn-cs"/>
              </a:defRPr>
            </a:lvl2pPr>
            <a:lvl3pPr marL="767904" indent="0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None/>
              <a:defRPr sz="17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  <a:cs typeface="+mn-cs"/>
              </a:defRPr>
            </a:lvl3pPr>
            <a:lvl4pPr marL="1151856" indent="0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None/>
              <a:defRPr sz="15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  <a:cs typeface="+mn-cs"/>
              </a:defRPr>
            </a:lvl4pPr>
            <a:lvl5pPr marL="1535808" indent="0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None/>
              <a:defRPr sz="1500" kern="1200">
                <a:solidFill>
                  <a:schemeClr val="tx2">
                    <a:lumMod val="90000"/>
                    <a:lumOff val="10000"/>
                  </a:schemeClr>
                </a:solidFill>
                <a:latin typeface="+mn-ea"/>
                <a:ea typeface="+mn-ea"/>
                <a:cs typeface="+mn-cs"/>
              </a:defRPr>
            </a:lvl5pPr>
            <a:lvl6pPr marL="2111736" indent="-191976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95688" indent="-191976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79640" indent="-191976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63592" indent="-191976" algn="l" defTabSz="767904" rtl="0" eaLnBrk="1" latinLnBrk="0" hangingPunct="1">
              <a:lnSpc>
                <a:spcPct val="90000"/>
              </a:lnSpc>
              <a:spcBef>
                <a:spcPts val="42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zh-TW" altLang="en-US" sz="2200" dirty="0">
                <a:latin typeface="Arial" panose="020B0604020202020204" pitchFamily="34" charset="0"/>
                <a:cs typeface="Arial" panose="020B0604020202020204" pitchFamily="34" charset="0"/>
              </a:rPr>
              <a:t>透過以下網址登入藥品查驗登記電子送件</a:t>
            </a:r>
            <a:endParaRPr lang="en-US" altLang="zh-TW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</a:pPr>
            <a:r>
              <a:rPr lang="en-US" altLang="zh-TW" sz="2200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    https://e-sub.fda.gov.tw/dohclient</a:t>
            </a:r>
            <a:endParaRPr lang="en-US" altLang="zh-TW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endParaRPr lang="en-US" altLang="zh-TW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內容版面配置區 1"/>
          <p:cNvSpPr txBox="1">
            <a:spLocks/>
          </p:cNvSpPr>
          <p:nvPr/>
        </p:nvSpPr>
        <p:spPr bwMode="auto">
          <a:xfrm>
            <a:off x="3959265" y="532093"/>
            <a:ext cx="4664600" cy="2996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由</a:t>
            </a:r>
            <a:r>
              <a:rPr lang="en-US" altLang="zh-TW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FDA</a:t>
            </a: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首頁點擊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「業務專區」 →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「藥品」→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「線上申請及上傳」→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「藥品查驗登記線上申請」</a:t>
            </a:r>
            <a:endParaRPr lang="en-US" altLang="zh-TW" sz="2200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buClr>
                <a:schemeClr val="tx2">
                  <a:lumMod val="75000"/>
                </a:schemeClr>
              </a:buClr>
              <a:buFont typeface="Wingdings" pitchFamily="2" charset="2"/>
              <a:buChar char="Ø"/>
            </a:pPr>
            <a:r>
              <a:rPr lang="zh-TW" altLang="en-US" sz="2200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點擊上方圖片即可連結到本平台</a:t>
            </a:r>
          </a:p>
        </p:txBody>
      </p:sp>
      <p:grpSp>
        <p:nvGrpSpPr>
          <p:cNvPr id="10" name="群組 9"/>
          <p:cNvGrpSpPr/>
          <p:nvPr/>
        </p:nvGrpSpPr>
        <p:grpSpPr>
          <a:xfrm>
            <a:off x="300831" y="884614"/>
            <a:ext cx="3392214" cy="3693366"/>
            <a:chOff x="5238955" y="1246934"/>
            <a:chExt cx="3392214" cy="3693366"/>
          </a:xfrm>
        </p:grpSpPr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BE2B2F1C-2033-4B90-B9DF-326C0B01B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955" y="1246934"/>
              <a:ext cx="3392214" cy="3693366"/>
            </a:xfrm>
            <a:prstGeom prst="rect">
              <a:avLst/>
            </a:prstGeom>
          </p:spPr>
        </p:pic>
        <p:pic>
          <p:nvPicPr>
            <p:cNvPr id="9" name="圖片 8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4204" y="1635646"/>
              <a:ext cx="2682358" cy="15841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箭號: 向左 18">
            <a:extLst>
              <a:ext uri="{FF2B5EF4-FFF2-40B4-BE49-F238E27FC236}">
                <a16:creationId xmlns:a16="http://schemas.microsoft.com/office/drawing/2014/main" id="{9BA97078-8622-4085-8D62-780B45ABE6AE}"/>
              </a:ext>
            </a:extLst>
          </p:cNvPr>
          <p:cNvSpPr/>
          <p:nvPr/>
        </p:nvSpPr>
        <p:spPr>
          <a:xfrm>
            <a:off x="3561272" y="2338054"/>
            <a:ext cx="520047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5083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DA3FD3F-5108-4E46-B92E-35646842032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40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A65DFEBA-EF4A-46BB-A09F-412B89C504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8833" y="635980"/>
            <a:ext cx="4646837" cy="4268206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D2CA47B7-87D3-4E44-A505-5DD2CF3C4049}"/>
              </a:ext>
            </a:extLst>
          </p:cNvPr>
          <p:cNvSpPr/>
          <p:nvPr/>
        </p:nvSpPr>
        <p:spPr>
          <a:xfrm>
            <a:off x="2467992" y="1045346"/>
            <a:ext cx="4161408" cy="112524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6C92E601-BE18-4BF5-96F6-692CB2821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2936" y="1730334"/>
            <a:ext cx="4014926" cy="2900007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臨床試驗計畫內容摘要</a:t>
            </a:r>
          </a:p>
        </p:txBody>
      </p:sp>
    </p:spTree>
    <p:extLst>
      <p:ext uri="{BB962C8B-B14F-4D97-AF65-F5344CB8AC3E}">
        <p14:creationId xmlns:p14="http://schemas.microsoft.com/office/powerpoint/2010/main" val="16258692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E0BC555-5088-47FD-B254-0A8D9C37641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41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B0507892-F450-49A2-8308-9E52B4846B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574" y="972719"/>
            <a:ext cx="6576854" cy="132995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F8CFB4A9-96FC-4440-A6F4-56F33A4FA7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562" y="2449512"/>
            <a:ext cx="3708323" cy="1736597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0F7089F9-7019-4AC0-93BC-B9D5F98A3A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47" y="1965497"/>
            <a:ext cx="2939792" cy="121250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AE800C40-D72C-4614-893B-0DDDAE73F5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3770" y="3317809"/>
            <a:ext cx="3426715" cy="1037033"/>
          </a:xfrm>
          <a:prstGeom prst="rect">
            <a:avLst/>
          </a:prstGeom>
        </p:spPr>
      </p:pic>
      <p:sp>
        <p:nvSpPr>
          <p:cNvPr id="8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臨床試驗試驗藥品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6187451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209FB2F-A003-49C5-9E85-8034F5D059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42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08FAEEE-DF00-4197-96AD-E6B88F666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015" y="870253"/>
            <a:ext cx="6477965" cy="190585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3A09565-7593-4C9C-A8D4-2B58589B90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148" y="2571751"/>
            <a:ext cx="5743702" cy="1990618"/>
          </a:xfrm>
          <a:prstGeom prst="rect">
            <a:avLst/>
          </a:prstGeom>
        </p:spPr>
      </p:pic>
      <p:sp>
        <p:nvSpPr>
          <p:cNvPr id="6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臨床試驗查核紀錄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51066312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6625D7F-A258-4A7E-B943-DD7053A15DB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43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E7E65A18-F03F-4BF9-BB63-E6DEF2DFBF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310" y="846864"/>
            <a:ext cx="6475380" cy="141757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1BA21312-C4E2-441C-AB38-EE9FB61CC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771" y="2425495"/>
            <a:ext cx="5026955" cy="2117930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6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臨床試驗國內外現況</a:t>
            </a:r>
            <a:r>
              <a:rPr lang="en-US" altLang="zh-TW" kern="0" dirty="0"/>
              <a:t>(1)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224140349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DD28A8E3-4B91-453B-B324-F717902B1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977" y="855739"/>
            <a:ext cx="6493669" cy="964406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209FB2F-A003-49C5-9E85-8034F5D059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44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5E65C75D-2207-4D65-889D-96212B048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5707" y="2026988"/>
            <a:ext cx="6212588" cy="2433989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6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臨床試驗國內外現況</a:t>
            </a:r>
            <a:r>
              <a:rPr lang="en-US" altLang="zh-TW" kern="0" dirty="0"/>
              <a:t>(2)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4870327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0C92481-7A72-4695-8A69-243E8EB4F33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45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7A8A83B8-C0B8-4C81-97D4-6711A4412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182" y="998503"/>
            <a:ext cx="6550819" cy="957263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8F1F56C2-92AC-4B6A-A7BC-7A01DA0B4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357" y="2169390"/>
            <a:ext cx="6286888" cy="1904171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6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臨床試驗國內外現況</a:t>
            </a:r>
            <a:r>
              <a:rPr lang="en-US" altLang="zh-TW" kern="0" dirty="0"/>
              <a:t>(3)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395339364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209FB2F-A003-49C5-9E85-8034F5D059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46</a:t>
            </a:fld>
            <a:endParaRPr lang="zh-TW" altLang="en-US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3AFE4244-652D-41AB-A00B-BCF41041FC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5274" b="-631"/>
          <a:stretch/>
        </p:blipFill>
        <p:spPr>
          <a:xfrm>
            <a:off x="899592" y="732626"/>
            <a:ext cx="6850316" cy="3888017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FE91A2C6-A004-4182-ABDE-DBACA1BE5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420" y="2213018"/>
            <a:ext cx="4179093" cy="1421881"/>
          </a:xfrm>
          <a:prstGeom prst="rect">
            <a:avLst/>
          </a:prstGeom>
        </p:spPr>
      </p:pic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03839147-00E5-47E1-9895-426CCF608D52}"/>
              </a:ext>
            </a:extLst>
          </p:cNvPr>
          <p:cNvSpPr/>
          <p:nvPr/>
        </p:nvSpPr>
        <p:spPr>
          <a:xfrm>
            <a:off x="3706712" y="3659916"/>
            <a:ext cx="3001269" cy="569416"/>
          </a:xfrm>
          <a:prstGeom prst="wedgeRectCallout">
            <a:avLst>
              <a:gd name="adj1" fmla="val -24095"/>
              <a:gd name="adj2" fmla="val -104128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注意</a:t>
            </a:r>
            <a:r>
              <a:rPr lang="en-US" altLang="zh-TW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!</a:t>
            </a:r>
            <a:r>
              <a:rPr lang="zh-TW" altLang="en-US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 </a:t>
            </a:r>
            <a:endParaRPr lang="en-US" altLang="zh-TW" sz="1050" b="1" kern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defTabSz="685800"/>
            <a:r>
              <a:rPr lang="en-US" altLang="zh-TW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IND</a:t>
            </a:r>
            <a:r>
              <a:rPr lang="zh-TW" altLang="en-US" sz="10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申請案上</a:t>
            </a:r>
            <a:r>
              <a:rPr lang="zh-TW" altLang="en-US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傳資料</a:t>
            </a:r>
            <a:endParaRPr lang="en-US" altLang="zh-TW" sz="1050" b="1" kern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defTabSz="685800"/>
            <a:r>
              <a:rPr lang="zh-TW" altLang="en-US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必須安裝</a:t>
            </a:r>
            <a:r>
              <a:rPr lang="en-US" altLang="zh-TW" sz="105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E-submission</a:t>
            </a:r>
            <a:r>
              <a:rPr lang="zh-TW" altLang="en-US" sz="10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續傳軟體才可以使用</a:t>
            </a:r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臨床試驗上傳資料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24265425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209FB2F-A003-49C5-9E85-8034F5D059F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47</a:t>
            </a:fld>
            <a:endParaRPr lang="zh-TW" altLang="en-US"/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A50205BB-B97D-41B8-9F17-A9A9F567F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0192" y="1032325"/>
            <a:ext cx="5324081" cy="3503957"/>
          </a:xfrm>
          <a:prstGeom prst="rect">
            <a:avLst/>
          </a:prstGeom>
        </p:spPr>
      </p:pic>
      <p:cxnSp>
        <p:nvCxnSpPr>
          <p:cNvPr id="6" name="直線單箭頭接點 5">
            <a:extLst>
              <a:ext uri="{FF2B5EF4-FFF2-40B4-BE49-F238E27FC236}">
                <a16:creationId xmlns:a16="http://schemas.microsoft.com/office/drawing/2014/main" id="{34D68102-BC50-4973-AE2B-92B2F5F2C18A}"/>
              </a:ext>
            </a:extLst>
          </p:cNvPr>
          <p:cNvCxnSpPr>
            <a:cxnSpLocks/>
          </p:cNvCxnSpPr>
          <p:nvPr/>
        </p:nvCxnSpPr>
        <p:spPr>
          <a:xfrm flipV="1">
            <a:off x="5986463" y="1414464"/>
            <a:ext cx="342900" cy="187166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臨床試驗申請貨品進口</a:t>
            </a:r>
            <a:r>
              <a:rPr lang="en-US" altLang="zh-TW" kern="0" dirty="0"/>
              <a:t>(1)</a:t>
            </a:r>
            <a:endParaRPr lang="zh-TW" altLang="en-US" kern="0" dirty="0"/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791186140"/>
      </p:ext>
    </p:extLst>
  </p:cSld>
  <p:clrMapOvr>
    <a:masterClrMapping/>
  </p:clrMapOvr>
  <p:transition spd="slow">
    <p:split orient="vert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EF67E13-D2AE-4CD6-BF24-ADE58E7C334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48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F7767F6-0FD8-4E57-85ED-752FD12FE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940" y="950119"/>
            <a:ext cx="6258107" cy="221232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D16A1D01-77C1-4540-8227-5712D642E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047" y="3087484"/>
            <a:ext cx="5398522" cy="1875042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9C70DD4-5CC2-4816-8C0C-649749F1F91B}"/>
              </a:ext>
            </a:extLst>
          </p:cNvPr>
          <p:cNvSpPr/>
          <p:nvPr/>
        </p:nvSpPr>
        <p:spPr>
          <a:xfrm>
            <a:off x="2064544" y="2571750"/>
            <a:ext cx="550069" cy="3846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臨床試驗申請貨品進口</a:t>
            </a:r>
            <a:r>
              <a:rPr lang="en-US" altLang="zh-TW" kern="0" dirty="0"/>
              <a:t>(2)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2485496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B3EA134-8DEC-460C-9D34-8FBA7282411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49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C0802F6-EFD6-4C0D-BBA0-A6B8FBDC0D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882" y="996313"/>
            <a:ext cx="8403524" cy="1279211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3862A81-3A17-46F0-8955-7685DD811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2407" y="2571751"/>
            <a:ext cx="5901561" cy="2007674"/>
          </a:xfrm>
          <a:prstGeom prst="rect">
            <a:avLst/>
          </a:prstGeom>
        </p:spPr>
      </p:pic>
      <p:sp>
        <p:nvSpPr>
          <p:cNvPr id="6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臨床試驗申請貨品進口</a:t>
            </a:r>
            <a:r>
              <a:rPr lang="en-US" altLang="zh-TW" kern="0" dirty="0"/>
              <a:t>(3)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371317213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98143"/>
            <a:ext cx="9144000" cy="2822269"/>
          </a:xfrm>
          <a:prstGeom prst="rect">
            <a:avLst/>
          </a:prstGeom>
        </p:spPr>
      </p:pic>
      <p:sp>
        <p:nvSpPr>
          <p:cNvPr id="5" name="文字版面配置區 1"/>
          <p:cNvSpPr txBox="1">
            <a:spLocks/>
          </p:cNvSpPr>
          <p:nvPr/>
        </p:nvSpPr>
        <p:spPr>
          <a:xfrm>
            <a:off x="4875203" y="2291338"/>
            <a:ext cx="3875097" cy="47357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¡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itchFamily="2" charset="2"/>
              <a:buChar char="¡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60000"/>
              <a:buFont typeface="Wingdings" pitchFamily="2" charset="2"/>
              <a:buChar char="¡"/>
              <a:defRPr kumimoji="1"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altLang="zh-TW" b="1" kern="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01 </a:t>
            </a:r>
            <a:r>
              <a:rPr lang="zh-TW" altLang="en-US" b="1" kern="0" dirty="0">
                <a:latin typeface="微軟正黑體" panose="020B0604030504040204" pitchFamily="34" charset="-120"/>
              </a:rPr>
              <a:t>帳號申請</a:t>
            </a:r>
          </a:p>
        </p:txBody>
      </p:sp>
    </p:spTree>
    <p:extLst>
      <p:ext uri="{BB962C8B-B14F-4D97-AF65-F5344CB8AC3E}">
        <p14:creationId xmlns:p14="http://schemas.microsoft.com/office/powerpoint/2010/main" val="16259411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AE6854B-5115-4C91-9275-C35844B03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023" y="1070209"/>
            <a:ext cx="6507956" cy="1637924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50</a:t>
            </a:fld>
            <a:endParaRPr lang="zh-TW" altLang="en-US"/>
          </a:p>
        </p:txBody>
      </p:sp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143C6E4C-3BE1-4FE9-AC6E-0CAFA5425265}"/>
              </a:ext>
            </a:extLst>
          </p:cNvPr>
          <p:cNvSpPr/>
          <p:nvPr/>
        </p:nvSpPr>
        <p:spPr>
          <a:xfrm>
            <a:off x="2559926" y="3148901"/>
            <a:ext cx="4406717" cy="778670"/>
          </a:xfrm>
          <a:prstGeom prst="wedgeRectCallout">
            <a:avLst>
              <a:gd name="adj1" fmla="val -62532"/>
              <a:gd name="adj2" fmla="val -110399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6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資料填寫不完整</a:t>
            </a:r>
            <a:r>
              <a:rPr lang="en-US" altLang="zh-TW" sz="16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,</a:t>
            </a:r>
            <a:r>
              <a:rPr lang="zh-TW" altLang="en-US" sz="16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檢核出必填未填寫完成的項目</a:t>
            </a:r>
            <a:endParaRPr lang="en-US" altLang="zh-TW" sz="16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</a:p>
          <a:p>
            <a:endParaRPr lang="zh-TW" altLang="en-US" kern="0" dirty="0"/>
          </a:p>
        </p:txBody>
      </p:sp>
    </p:spTree>
    <p:extLst>
      <p:ext uri="{BB962C8B-B14F-4D97-AF65-F5344CB8AC3E}">
        <p14:creationId xmlns:p14="http://schemas.microsoft.com/office/powerpoint/2010/main" val="11025881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51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</a:p>
          <a:p>
            <a:endParaRPr lang="zh-TW" altLang="en-US" kern="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766" y="1009621"/>
            <a:ext cx="7956332" cy="182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42255"/>
      </p:ext>
    </p:extLst>
  </p:cSld>
  <p:clrMapOvr>
    <a:masterClrMapping/>
  </p:clrMapOvr>
  <p:transition spd="slow">
    <p:split orient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52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</a:p>
          <a:p>
            <a:endParaRPr lang="zh-TW" altLang="en-US" kern="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34" y="904876"/>
            <a:ext cx="8303173" cy="386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25957"/>
      </p:ext>
    </p:extLst>
  </p:cSld>
  <p:clrMapOvr>
    <a:masterClrMapping/>
  </p:clrMapOvr>
  <p:transition spd="slow">
    <p:split orient="vert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</a:p>
          <a:p>
            <a:endParaRPr lang="zh-TW" altLang="en-US" kern="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71" y="904874"/>
            <a:ext cx="8396726" cy="3730187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 bwMode="auto">
          <a:xfrm>
            <a:off x="1103587" y="4319752"/>
            <a:ext cx="1065680" cy="210207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866CBA5-D96A-4996-836C-612F6CCCC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236" y="1330351"/>
            <a:ext cx="4286235" cy="355009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ADE2F9E-51A5-47B4-AC17-68CBBD6DA73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2169267" y="2748988"/>
            <a:ext cx="2695588" cy="1675868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04784AE4-ABAE-41F4-996B-FA45A4399B06}"/>
              </a:ext>
            </a:extLst>
          </p:cNvPr>
          <p:cNvSpPr/>
          <p:nvPr/>
        </p:nvSpPr>
        <p:spPr>
          <a:xfrm>
            <a:off x="6096000" y="3602944"/>
            <a:ext cx="2671433" cy="374670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b="1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選定繳費方式後無法變更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659210" y="4635061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40180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54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</a:p>
          <a:p>
            <a:endParaRPr lang="zh-TW" altLang="en-US" kern="0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773" y="904875"/>
            <a:ext cx="8427878" cy="3751208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 bwMode="auto">
          <a:xfrm>
            <a:off x="2795752" y="3436883"/>
            <a:ext cx="735724" cy="273269"/>
          </a:xfrm>
          <a:prstGeom prst="roundRect">
            <a:avLst/>
          </a:prstGeom>
          <a:solidFill>
            <a:srgbClr val="3AB5E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800" dirty="0">
                <a:solidFill>
                  <a:schemeClr val="bg1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取公文文號</a:t>
            </a:r>
            <a:endParaRPr kumimoji="1" lang="zh-TW" altLang="en-US" sz="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9873616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AE6854B-5115-4C91-9275-C35844B03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023" y="1070209"/>
            <a:ext cx="6507956" cy="1637924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55</a:t>
            </a:fld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710AC9FE-2D79-4040-B2B3-1B66C384D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022" y="948528"/>
            <a:ext cx="6411879" cy="3430355"/>
          </a:xfrm>
          <a:prstGeom prst="rect">
            <a:avLst/>
          </a:prstGeom>
        </p:spPr>
      </p:pic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</a:p>
          <a:p>
            <a:endParaRPr lang="zh-TW" altLang="en-US" kern="0" dirty="0"/>
          </a:p>
        </p:txBody>
      </p:sp>
      <p:sp>
        <p:nvSpPr>
          <p:cNvPr id="4" name="矩形 3"/>
          <p:cNvSpPr/>
          <p:nvPr/>
        </p:nvSpPr>
        <p:spPr bwMode="auto">
          <a:xfrm>
            <a:off x="1650124" y="3897904"/>
            <a:ext cx="935421" cy="15729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092" y="3104079"/>
            <a:ext cx="6466667" cy="197800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8864BA0-62E0-430D-A3D3-424BE7B92673}"/>
              </a:ext>
            </a:extLst>
          </p:cNvPr>
          <p:cNvSpPr/>
          <p:nvPr/>
        </p:nvSpPr>
        <p:spPr>
          <a:xfrm>
            <a:off x="1503449" y="3142628"/>
            <a:ext cx="1373815" cy="111406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11" name="語音泡泡: 矩形 6">
            <a:extLst>
              <a:ext uri="{FF2B5EF4-FFF2-40B4-BE49-F238E27FC236}">
                <a16:creationId xmlns:a16="http://schemas.microsoft.com/office/drawing/2014/main" id="{143C6E4C-3BE1-4FE9-AC6E-0CAFA5425265}"/>
              </a:ext>
            </a:extLst>
          </p:cNvPr>
          <p:cNvSpPr/>
          <p:nvPr/>
        </p:nvSpPr>
        <p:spPr>
          <a:xfrm>
            <a:off x="4298688" y="3651619"/>
            <a:ext cx="1569456" cy="458308"/>
          </a:xfrm>
          <a:prstGeom prst="wedgeRectCallout">
            <a:avLst>
              <a:gd name="adj1" fmla="val -161448"/>
              <a:gd name="adj2" fmla="val 64574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40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匯出</a:t>
            </a:r>
            <a:r>
              <a:rPr lang="en-US" altLang="zh-TW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XML</a:t>
            </a:r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介</a:t>
            </a:r>
            <a:r>
              <a:rPr lang="zh-TW" altLang="en-US" sz="1400" b="1" kern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接檔案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3107" y="4290805"/>
            <a:ext cx="5685679" cy="821235"/>
          </a:xfrm>
          <a:prstGeom prst="rect">
            <a:avLst/>
          </a:prstGeom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4857" y="1851670"/>
            <a:ext cx="5914286" cy="1018487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143C6E4C-3BE1-4FE9-AC6E-0CAFA5425265}"/>
              </a:ext>
            </a:extLst>
          </p:cNvPr>
          <p:cNvSpPr/>
          <p:nvPr/>
        </p:nvSpPr>
        <p:spPr>
          <a:xfrm>
            <a:off x="4298688" y="2499742"/>
            <a:ext cx="4406717" cy="952847"/>
          </a:xfrm>
          <a:prstGeom prst="wedgeRectCallout">
            <a:avLst>
              <a:gd name="adj1" fmla="val -82089"/>
              <a:gd name="adj2" fmla="val 39575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送件前務必確認內容無誤。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送件後系統自動將「類別表」、「基本資料表」、「臨床試驗計畫摘要」併申請案轉入公文系統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317744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2"/>
          <p:cNvSpPr txBox="1">
            <a:spLocks/>
          </p:cNvSpPr>
          <p:nvPr/>
        </p:nvSpPr>
        <p:spPr>
          <a:xfrm>
            <a:off x="1394092" y="47625"/>
            <a:ext cx="6911708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臨床試驗檢核並產生申請書</a:t>
            </a:r>
            <a:r>
              <a:rPr lang="en-US" altLang="zh-TW" kern="0" dirty="0"/>
              <a:t>(</a:t>
            </a:r>
            <a:r>
              <a:rPr lang="zh-TW" altLang="en-US" kern="0" dirty="0"/>
              <a:t>送件</a:t>
            </a:r>
            <a:r>
              <a:rPr lang="en-US" altLang="zh-TW" kern="0" dirty="0"/>
              <a:t>)</a:t>
            </a:r>
          </a:p>
          <a:p>
            <a:endParaRPr lang="zh-TW" altLang="en-US" kern="0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0FCAA744-A776-4E55-8DEE-F06FD2E7BE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411" y="904875"/>
            <a:ext cx="4844634" cy="4167503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805" y="2956403"/>
            <a:ext cx="6466667" cy="218709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A3D3A6E4-1183-410D-A66F-40B30A3F8AB9}"/>
              </a:ext>
            </a:extLst>
          </p:cNvPr>
          <p:cNvSpPr/>
          <p:nvPr/>
        </p:nvSpPr>
        <p:spPr>
          <a:xfrm>
            <a:off x="2022118" y="4663240"/>
            <a:ext cx="1751096" cy="29646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8CF2229-29C8-48F6-AABD-340742D46F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56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2118" y="1491630"/>
            <a:ext cx="5914286" cy="1224105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1538" y="4286704"/>
            <a:ext cx="5685679" cy="82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7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E</a:t>
            </a:r>
            <a:r>
              <a:rPr lang="zh-TW" altLang="en-US" dirty="0"/>
              <a:t>政府憑證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57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219" y="956622"/>
            <a:ext cx="6864173" cy="363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718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DF31C78-486D-4F3C-AEF6-EF70811F83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58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CCE5B49-BF75-45FC-8857-439BC622113B}"/>
              </a:ext>
            </a:extLst>
          </p:cNvPr>
          <p:cNvSpPr/>
          <p:nvPr/>
        </p:nvSpPr>
        <p:spPr>
          <a:xfrm>
            <a:off x="819808" y="1297690"/>
            <a:ext cx="7861737" cy="103873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en-US" altLang="zh-TW" kern="0" dirty="0"/>
              <a:t>IND</a:t>
            </a:r>
            <a:r>
              <a:rPr lang="zh-TW" altLang="en-US" kern="0" dirty="0"/>
              <a:t>臨床試驗送件完成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08" y="1334457"/>
            <a:ext cx="7861738" cy="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2481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TW" altLang="en-US" sz="2400" dirty="0"/>
              <a:t>臨床變更案件申請</a:t>
            </a:r>
          </a:p>
        </p:txBody>
      </p:sp>
      <p:sp>
        <p:nvSpPr>
          <p:cNvPr id="7" name="Teardrop 31">
            <a:extLst>
              <a:ext uri="{FF2B5EF4-FFF2-40B4-BE49-F238E27FC236}">
                <a16:creationId xmlns:a16="http://schemas.microsoft.com/office/drawing/2014/main" id="{756E3F7B-D8F5-40D2-9FAC-1EF06BA5A457}"/>
              </a:ext>
            </a:extLst>
          </p:cNvPr>
          <p:cNvSpPr/>
          <p:nvPr/>
        </p:nvSpPr>
        <p:spPr>
          <a:xfrm rot="2700000">
            <a:off x="1161423" y="889365"/>
            <a:ext cx="1692000" cy="1692000"/>
          </a:xfrm>
          <a:prstGeom prst="teardrop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32">
            <a:extLst>
              <a:ext uri="{FF2B5EF4-FFF2-40B4-BE49-F238E27FC236}">
                <a16:creationId xmlns:a16="http://schemas.microsoft.com/office/drawing/2014/main" id="{218190D1-30CA-4A2E-9FE9-BA530157FD0D}"/>
              </a:ext>
            </a:extLst>
          </p:cNvPr>
          <p:cNvSpPr/>
          <p:nvPr/>
        </p:nvSpPr>
        <p:spPr>
          <a:xfrm>
            <a:off x="1225956" y="972248"/>
            <a:ext cx="1512000" cy="1512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6">
            <a:extLst>
              <a:ext uri="{FF2B5EF4-FFF2-40B4-BE49-F238E27FC236}">
                <a16:creationId xmlns:a16="http://schemas.microsoft.com/office/drawing/2014/main" id="{3124C5FF-4256-4211-A089-A91E31535F66}"/>
              </a:ext>
            </a:extLst>
          </p:cNvPr>
          <p:cNvSpPr txBox="1"/>
          <p:nvPr/>
        </p:nvSpPr>
        <p:spPr>
          <a:xfrm>
            <a:off x="1281209" y="1913770"/>
            <a:ext cx="140937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I</a:t>
            </a:r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NDC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44">
            <a:extLst>
              <a:ext uri="{FF2B5EF4-FFF2-40B4-BE49-F238E27FC236}">
                <a16:creationId xmlns:a16="http://schemas.microsoft.com/office/drawing/2014/main" id="{186E98B9-EAC7-481C-B9ED-95ABE26EF404}"/>
              </a:ext>
            </a:extLst>
          </p:cNvPr>
          <p:cNvSpPr>
            <a:spLocks noChangeAspect="1"/>
          </p:cNvSpPr>
          <p:nvPr/>
        </p:nvSpPr>
        <p:spPr>
          <a:xfrm>
            <a:off x="1818689" y="1444992"/>
            <a:ext cx="326534" cy="388800"/>
          </a:xfrm>
          <a:custGeom>
            <a:avLst/>
            <a:gdLst/>
            <a:ahLst/>
            <a:cxnLst/>
            <a:rect l="l" t="t" r="r" b="b"/>
            <a:pathLst>
              <a:path w="2721114" h="3240000">
                <a:moveTo>
                  <a:pt x="2519839" y="2469622"/>
                </a:moveTo>
                <a:lnTo>
                  <a:pt x="2201779" y="2787682"/>
                </a:lnTo>
                <a:lnTo>
                  <a:pt x="2003023" y="2588926"/>
                </a:lnTo>
                <a:lnTo>
                  <a:pt x="1901669" y="2690281"/>
                </a:lnTo>
                <a:lnTo>
                  <a:pt x="2203868" y="2992480"/>
                </a:lnTo>
                <a:lnTo>
                  <a:pt x="2305222" y="2891125"/>
                </a:lnTo>
                <a:lnTo>
                  <a:pt x="2303133" y="2889037"/>
                </a:lnTo>
                <a:lnTo>
                  <a:pt x="2621194" y="2570977"/>
                </a:lnTo>
                <a:close/>
                <a:moveTo>
                  <a:pt x="2263914" y="2238970"/>
                </a:moveTo>
                <a:cubicBezTo>
                  <a:pt x="2516419" y="2238970"/>
                  <a:pt x="2721114" y="2443665"/>
                  <a:pt x="2721114" y="2696170"/>
                </a:cubicBezTo>
                <a:cubicBezTo>
                  <a:pt x="2721114" y="2948675"/>
                  <a:pt x="2516419" y="3153370"/>
                  <a:pt x="2263914" y="3153370"/>
                </a:cubicBezTo>
                <a:cubicBezTo>
                  <a:pt x="2011409" y="3153370"/>
                  <a:pt x="1806714" y="2948675"/>
                  <a:pt x="1806714" y="2696170"/>
                </a:cubicBezTo>
                <a:cubicBezTo>
                  <a:pt x="1806714" y="2443665"/>
                  <a:pt x="2011409" y="2238970"/>
                  <a:pt x="2263914" y="2238970"/>
                </a:cubicBezTo>
                <a:close/>
                <a:moveTo>
                  <a:pt x="1576134" y="17032"/>
                </a:moveTo>
                <a:lnTo>
                  <a:pt x="2276728" y="17032"/>
                </a:lnTo>
                <a:lnTo>
                  <a:pt x="2276728" y="17033"/>
                </a:lnTo>
                <a:lnTo>
                  <a:pt x="1576135" y="17033"/>
                </a:lnTo>
                <a:close/>
                <a:moveTo>
                  <a:pt x="0" y="17032"/>
                </a:moveTo>
                <a:lnTo>
                  <a:pt x="1321887" y="17032"/>
                </a:lnTo>
                <a:lnTo>
                  <a:pt x="1321887" y="996125"/>
                </a:lnTo>
                <a:lnTo>
                  <a:pt x="2276728" y="996125"/>
                </a:lnTo>
                <a:lnTo>
                  <a:pt x="2276728" y="2160187"/>
                </a:lnTo>
                <a:cubicBezTo>
                  <a:pt x="1979345" y="2161001"/>
                  <a:pt x="1738579" y="2402384"/>
                  <a:pt x="1738579" y="2700000"/>
                </a:cubicBezTo>
                <a:cubicBezTo>
                  <a:pt x="1738579" y="2997617"/>
                  <a:pt x="1979345" y="3238999"/>
                  <a:pt x="2276728" y="3239814"/>
                </a:cubicBezTo>
                <a:lnTo>
                  <a:pt x="2276728" y="3240000"/>
                </a:lnTo>
                <a:lnTo>
                  <a:pt x="0" y="3240000"/>
                </a:lnTo>
                <a:close/>
                <a:moveTo>
                  <a:pt x="1436085" y="0"/>
                </a:moveTo>
                <a:lnTo>
                  <a:pt x="2287664" y="888809"/>
                </a:lnTo>
                <a:lnTo>
                  <a:pt x="1436085" y="88880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252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7080918" y="481875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6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標題 2"/>
          <p:cNvSpPr txBox="1">
            <a:spLocks/>
          </p:cNvSpPr>
          <p:nvPr/>
        </p:nvSpPr>
        <p:spPr>
          <a:xfrm>
            <a:off x="1546492" y="295035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標題 2"/>
          <p:cNvSpPr txBox="1">
            <a:spLocks/>
          </p:cNvSpPr>
          <p:nvPr/>
        </p:nvSpPr>
        <p:spPr>
          <a:xfrm>
            <a:off x="1536700" y="330199"/>
            <a:ext cx="6070600" cy="5746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帳號申請</a:t>
            </a:r>
            <a:r>
              <a:rPr lang="en-US" altLang="zh-TW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管理者帳號申請</a:t>
            </a:r>
          </a:p>
        </p:txBody>
      </p:sp>
      <p:sp>
        <p:nvSpPr>
          <p:cNvPr id="3" name="圓角化同側角落矩形 2"/>
          <p:cNvSpPr/>
          <p:nvPr/>
        </p:nvSpPr>
        <p:spPr bwMode="auto">
          <a:xfrm>
            <a:off x="1852252" y="960691"/>
            <a:ext cx="2159587" cy="363321"/>
          </a:xfrm>
          <a:prstGeom prst="round2SameRect">
            <a:avLst/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廠商端</a:t>
            </a:r>
            <a:r>
              <a:rPr kumimoji="1" lang="en-US" altLang="zh-TW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-</a:t>
            </a:r>
            <a:r>
              <a:rPr kumimoji="1" lang="zh-TW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管理者</a:t>
            </a:r>
          </a:p>
        </p:txBody>
      </p:sp>
      <p:sp>
        <p:nvSpPr>
          <p:cNvPr id="9" name="圓角化同側角落矩形 8"/>
          <p:cNvSpPr/>
          <p:nvPr/>
        </p:nvSpPr>
        <p:spPr bwMode="auto">
          <a:xfrm>
            <a:off x="4450262" y="975062"/>
            <a:ext cx="2159587" cy="348950"/>
          </a:xfrm>
          <a:prstGeom prst="round2Same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FDA</a:t>
            </a:r>
            <a:endParaRPr kumimoji="1" lang="zh-TW" altLang="en-US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285" y="1369277"/>
            <a:ext cx="2198555" cy="3773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187" y="1349399"/>
            <a:ext cx="2217738" cy="377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795130" y="2107096"/>
            <a:ext cx="914400" cy="914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1" name="圓角矩形 10"/>
          <p:cNvSpPr/>
          <p:nvPr/>
        </p:nvSpPr>
        <p:spPr bwMode="auto">
          <a:xfrm>
            <a:off x="2315817" y="2107096"/>
            <a:ext cx="1232453" cy="28823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2" name="圓角矩形 11"/>
          <p:cNvSpPr/>
          <p:nvPr/>
        </p:nvSpPr>
        <p:spPr bwMode="auto">
          <a:xfrm>
            <a:off x="2236307" y="2107094"/>
            <a:ext cx="1391478" cy="28823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管理者線上申請</a:t>
            </a:r>
          </a:p>
        </p:txBody>
      </p:sp>
      <p:sp>
        <p:nvSpPr>
          <p:cNvPr id="19" name="圓角矩形 18"/>
          <p:cNvSpPr/>
          <p:nvPr/>
        </p:nvSpPr>
        <p:spPr bwMode="auto">
          <a:xfrm>
            <a:off x="2196547" y="3236066"/>
            <a:ext cx="1470991" cy="38133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檢附申請同意書集藥商許可執照影本</a:t>
            </a:r>
            <a:endParaRPr kumimoji="1" lang="en-US" altLang="zh-TW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20" name="圓角矩形 19"/>
          <p:cNvSpPr/>
          <p:nvPr/>
        </p:nvSpPr>
        <p:spPr bwMode="auto">
          <a:xfrm>
            <a:off x="2276060" y="4361620"/>
            <a:ext cx="1391478" cy="28823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申請通知郵件</a:t>
            </a:r>
          </a:p>
        </p:txBody>
      </p:sp>
      <p:sp>
        <p:nvSpPr>
          <p:cNvPr id="21" name="圓角矩形 20"/>
          <p:cNvSpPr/>
          <p:nvPr/>
        </p:nvSpPr>
        <p:spPr bwMode="auto">
          <a:xfrm>
            <a:off x="4664768" y="3173945"/>
            <a:ext cx="1391478" cy="505573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帳號審核員核准帳號</a:t>
            </a:r>
          </a:p>
        </p:txBody>
      </p:sp>
      <p:cxnSp>
        <p:nvCxnSpPr>
          <p:cNvPr id="14" name="直線單箭頭接點 13"/>
          <p:cNvCxnSpPr/>
          <p:nvPr/>
        </p:nvCxnSpPr>
        <p:spPr bwMode="auto">
          <a:xfrm>
            <a:off x="3478696" y="2941983"/>
            <a:ext cx="1436989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直線單箭頭接點 24"/>
          <p:cNvCxnSpPr/>
          <p:nvPr/>
        </p:nvCxnSpPr>
        <p:spPr bwMode="auto">
          <a:xfrm flipH="1">
            <a:off x="3339548" y="4174435"/>
            <a:ext cx="1948069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 bwMode="auto">
          <a:xfrm>
            <a:off x="5287617" y="3925957"/>
            <a:ext cx="0" cy="248478"/>
          </a:xfrm>
          <a:prstGeom prst="line">
            <a:avLst/>
          </a:prstGeom>
          <a:noFill/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6F85D0BC-B7E1-411B-8A8C-1B71CACA0FBF}"/>
              </a:ext>
            </a:extLst>
          </p:cNvPr>
          <p:cNvSpPr txBox="1"/>
          <p:nvPr/>
        </p:nvSpPr>
        <p:spPr>
          <a:xfrm>
            <a:off x="4763285" y="4321071"/>
            <a:ext cx="3863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baseline="30000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</a:t>
            </a:r>
            <a:r>
              <a:rPr lang="zh-TW" altLang="en-US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管理者帳號需經</a:t>
            </a:r>
            <a:r>
              <a:rPr lang="en-US" altLang="zh-TW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TFDA</a:t>
            </a:r>
            <a:r>
              <a:rPr lang="zh-TW" altLang="en-US" b="1" dirty="0">
                <a:solidFill>
                  <a:srgbClr val="FF33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藥品組審核</a:t>
            </a:r>
          </a:p>
        </p:txBody>
      </p:sp>
    </p:spTree>
    <p:extLst>
      <p:ext uri="{BB962C8B-B14F-4D97-AF65-F5344CB8AC3E}">
        <p14:creationId xmlns:p14="http://schemas.microsoft.com/office/powerpoint/2010/main" val="2077193086"/>
      </p:ext>
    </p:extLst>
  </p:cSld>
  <p:clrMapOvr>
    <a:masterClrMapping/>
  </p:clrMapOvr>
  <p:transition spd="slow">
    <p:split orient="vert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臨床變更案新增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60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86" y="904875"/>
            <a:ext cx="8331700" cy="396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47432"/>
      </p:ext>
    </p:extLst>
  </p:cSld>
  <p:clrMapOvr>
    <a:masterClrMapping/>
  </p:clrMapOvr>
  <p:transition spd="slow">
    <p:split orient="vert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原申請案資料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61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575" y="904874"/>
            <a:ext cx="8344932" cy="3907188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D3DDB24A-9BAE-442F-8016-6CDA52824504}"/>
              </a:ext>
            </a:extLst>
          </p:cNvPr>
          <p:cNvSpPr/>
          <p:nvPr/>
        </p:nvSpPr>
        <p:spPr>
          <a:xfrm>
            <a:off x="5517144" y="1635646"/>
            <a:ext cx="1935176" cy="549621"/>
          </a:xfrm>
          <a:prstGeom prst="wedgeRectCallout">
            <a:avLst>
              <a:gd name="adj1" fmla="val -157309"/>
              <a:gd name="adj2" fmla="val 77932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輸入原計畫書編號</a:t>
            </a:r>
            <a:endParaRPr lang="en-US" altLang="zh-TW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990467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申請者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62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456" y="904875"/>
            <a:ext cx="8402794" cy="380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631630"/>
      </p:ext>
    </p:extLst>
  </p:cSld>
  <p:clrMapOvr>
    <a:masterClrMapping/>
  </p:clrMapOvr>
  <p:transition spd="slow">
    <p:split orient="vert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63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61" y="904875"/>
            <a:ext cx="8390439" cy="2967163"/>
          </a:xfrm>
          <a:prstGeom prst="rect">
            <a:avLst/>
          </a:prstGeom>
        </p:spPr>
      </p:pic>
      <p:sp>
        <p:nvSpPr>
          <p:cNvPr id="5" name="矩形圖說文字 4"/>
          <p:cNvSpPr/>
          <p:nvPr/>
        </p:nvSpPr>
        <p:spPr bwMode="auto">
          <a:xfrm>
            <a:off x="4763285" y="2191406"/>
            <a:ext cx="2095500" cy="581025"/>
          </a:xfrm>
          <a:prstGeom prst="wedgeRectCallout">
            <a:avLst>
              <a:gd name="adj1" fmla="val -176229"/>
              <a:gd name="adj2" fmla="val 73214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/>
            <a:r>
              <a:rPr lang="zh-TW" altLang="en-US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新增變更類別</a:t>
            </a:r>
          </a:p>
        </p:txBody>
      </p:sp>
    </p:spTree>
    <p:extLst>
      <p:ext uri="{BB962C8B-B14F-4D97-AF65-F5344CB8AC3E}">
        <p14:creationId xmlns:p14="http://schemas.microsoft.com/office/powerpoint/2010/main" val="3036480569"/>
      </p:ext>
    </p:extLst>
  </p:cSld>
  <p:clrMapOvr>
    <a:masterClrMapping/>
  </p:clrMapOvr>
  <p:transition spd="slow">
    <p:split orient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64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88" y="904875"/>
            <a:ext cx="8306719" cy="363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249645"/>
      </p:ext>
    </p:extLst>
  </p:cSld>
  <p:clrMapOvr>
    <a:masterClrMapping/>
  </p:clrMapOvr>
  <p:transition spd="slow">
    <p:split orient="vert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565" y="911285"/>
            <a:ext cx="8427436" cy="4038095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9478329"/>
      </p:ext>
    </p:extLst>
  </p:cSld>
  <p:clrMapOvr>
    <a:masterClrMapping/>
  </p:clrMapOvr>
  <p:transition spd="slow">
    <p:split orient="vert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66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17" y="904875"/>
            <a:ext cx="6190476" cy="3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75405"/>
      </p:ext>
    </p:extLst>
  </p:cSld>
  <p:clrMapOvr>
    <a:masterClrMapping/>
  </p:clrMapOvr>
  <p:transition spd="slow">
    <p:split orient="vert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67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09" y="1029841"/>
            <a:ext cx="7980952" cy="2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03991"/>
      </p:ext>
    </p:extLst>
  </p:cSld>
  <p:clrMapOvr>
    <a:masterClrMapping/>
  </p:clrMapOvr>
  <p:transition spd="slow">
    <p:split orient="vert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68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713" y="1010831"/>
            <a:ext cx="7857143" cy="31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341381"/>
      </p:ext>
    </p:extLst>
  </p:cSld>
  <p:clrMapOvr>
    <a:masterClrMapping/>
  </p:clrMapOvr>
  <p:transition spd="slow">
    <p:split orient="vert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69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33" y="995559"/>
            <a:ext cx="7533333" cy="3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3705"/>
      </p:ext>
    </p:extLst>
  </p:cSld>
  <p:clrMapOvr>
    <a:masterClrMapping/>
  </p:clrMapOvr>
  <p:transition spd="slow"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7080918" y="4818750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7</a:t>
            </a:fld>
            <a:endParaRPr lang="zh-TW" altLang="en-US" dirty="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269210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圓角化同側角落矩形 9"/>
          <p:cNvSpPr/>
          <p:nvPr/>
        </p:nvSpPr>
        <p:spPr bwMode="auto">
          <a:xfrm>
            <a:off x="1852252" y="960691"/>
            <a:ext cx="2159587" cy="363321"/>
          </a:xfrm>
          <a:prstGeom prst="round2SameRect">
            <a:avLst/>
          </a:prstGeom>
          <a:solidFill>
            <a:srgbClr val="FFCC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廠商端</a:t>
            </a:r>
            <a:r>
              <a:rPr kumimoji="1" lang="en-US" altLang="zh-TW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-</a:t>
            </a:r>
            <a:r>
              <a:rPr kumimoji="1" lang="zh-TW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一般使用者</a:t>
            </a:r>
          </a:p>
        </p:txBody>
      </p: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285" y="1359338"/>
            <a:ext cx="2198555" cy="3773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圓角矩形 11"/>
          <p:cNvSpPr/>
          <p:nvPr/>
        </p:nvSpPr>
        <p:spPr bwMode="auto">
          <a:xfrm>
            <a:off x="2236307" y="2107094"/>
            <a:ext cx="1391478" cy="367749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一般使用者</a:t>
            </a:r>
            <a:endParaRPr kumimoji="1" lang="en-US" altLang="zh-TW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線上申請</a:t>
            </a:r>
          </a:p>
        </p:txBody>
      </p:sp>
      <p:sp>
        <p:nvSpPr>
          <p:cNvPr id="13" name="圓角矩形 12"/>
          <p:cNvSpPr/>
          <p:nvPr/>
        </p:nvSpPr>
        <p:spPr bwMode="auto">
          <a:xfrm>
            <a:off x="2196547" y="3236067"/>
            <a:ext cx="1470991" cy="34202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200" dirty="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rPr>
              <a:t>傳送申請資料</a:t>
            </a:r>
            <a:endParaRPr kumimoji="1" lang="en-US" altLang="zh-TW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4" name="圓角矩形 13"/>
          <p:cNvSpPr/>
          <p:nvPr/>
        </p:nvSpPr>
        <p:spPr bwMode="auto">
          <a:xfrm>
            <a:off x="2276060" y="4361620"/>
            <a:ext cx="1391478" cy="28823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申請通知郵件</a:t>
            </a:r>
          </a:p>
        </p:txBody>
      </p:sp>
      <p:sp>
        <p:nvSpPr>
          <p:cNvPr id="15" name="標題 2"/>
          <p:cNvSpPr txBox="1">
            <a:spLocks/>
          </p:cNvSpPr>
          <p:nvPr/>
        </p:nvSpPr>
        <p:spPr>
          <a:xfrm>
            <a:off x="1546492" y="295035"/>
            <a:ext cx="6738386" cy="57684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marL="0" indent="0">
              <a:buNone/>
            </a:pPr>
            <a:endParaRPr lang="zh-TW" altLang="en-US" kern="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標題 2"/>
          <p:cNvSpPr txBox="1">
            <a:spLocks/>
          </p:cNvSpPr>
          <p:nvPr/>
        </p:nvSpPr>
        <p:spPr>
          <a:xfrm>
            <a:off x="1536700" y="330199"/>
            <a:ext cx="6070600" cy="5746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帳號申請</a:t>
            </a:r>
            <a:r>
              <a:rPr lang="en-US" altLang="zh-TW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lang="zh-TW" altLang="en-US" kern="0" dirty="0">
                <a:latin typeface="標楷體" panose="03000509000000000000" pitchFamily="65" charset="-120"/>
                <a:ea typeface="標楷體" panose="03000509000000000000" pitchFamily="65" charset="-120"/>
              </a:rPr>
              <a:t>一般使用者帳號申請</a:t>
            </a:r>
          </a:p>
        </p:txBody>
      </p:sp>
      <p:sp>
        <p:nvSpPr>
          <p:cNvPr id="17" name="圓角化同側角落矩形 16"/>
          <p:cNvSpPr/>
          <p:nvPr/>
        </p:nvSpPr>
        <p:spPr bwMode="auto">
          <a:xfrm>
            <a:off x="4450262" y="967876"/>
            <a:ext cx="2159587" cy="348950"/>
          </a:xfrm>
          <a:prstGeom prst="round2SameRect">
            <a:avLst/>
          </a:prstGeom>
          <a:solidFill>
            <a:schemeClr val="accent5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dirty="0">
                <a:latin typeface="Times New Roman" pitchFamily="18" charset="0"/>
                <a:ea typeface="標楷體" pitchFamily="65" charset="-120"/>
              </a:rPr>
              <a:t>廠商端</a:t>
            </a: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-</a:t>
            </a:r>
            <a:r>
              <a:rPr lang="zh-TW" altLang="en-US" dirty="0">
                <a:latin typeface="Times New Roman" pitchFamily="18" charset="0"/>
                <a:ea typeface="標楷體" pitchFamily="65" charset="-120"/>
              </a:rPr>
              <a:t>管理者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262" y="1369275"/>
            <a:ext cx="2175226" cy="3757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圓角矩形 18"/>
          <p:cNvSpPr/>
          <p:nvPr/>
        </p:nvSpPr>
        <p:spPr bwMode="auto">
          <a:xfrm>
            <a:off x="4645440" y="3216015"/>
            <a:ext cx="1188830" cy="44158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帳號審核員</a:t>
            </a:r>
            <a:endParaRPr kumimoji="1" lang="en-US" altLang="zh-TW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標楷體" pitchFamily="65" charset="-120"/>
              </a:rPr>
              <a:t>核准帳號</a:t>
            </a:r>
            <a:endParaRPr kumimoji="1" lang="en-US" altLang="zh-TW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cxnSp>
        <p:nvCxnSpPr>
          <p:cNvPr id="20" name="直線單箭頭接點 19"/>
          <p:cNvCxnSpPr/>
          <p:nvPr/>
        </p:nvCxnSpPr>
        <p:spPr bwMode="auto">
          <a:xfrm>
            <a:off x="3478696" y="2941983"/>
            <a:ext cx="1436989" cy="0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直線單箭頭接點 20"/>
          <p:cNvCxnSpPr/>
          <p:nvPr/>
        </p:nvCxnSpPr>
        <p:spPr bwMode="auto">
          <a:xfrm flipH="1">
            <a:off x="3339549" y="4164496"/>
            <a:ext cx="1900306" cy="0"/>
          </a:xfrm>
          <a:prstGeom prst="straightConnector1">
            <a:avLst/>
          </a:prstGeom>
          <a:ln w="28575">
            <a:solidFill>
              <a:srgbClr val="00B050"/>
            </a:solidFill>
            <a:headEnd type="none" w="med" len="med"/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直線接點 21"/>
          <p:cNvCxnSpPr/>
          <p:nvPr/>
        </p:nvCxnSpPr>
        <p:spPr bwMode="auto">
          <a:xfrm>
            <a:off x="5237922" y="3925957"/>
            <a:ext cx="0" cy="248478"/>
          </a:xfrm>
          <a:prstGeom prst="line">
            <a:avLst/>
          </a:prstGeom>
          <a:noFill/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6F85D0BC-B7E1-411B-8A8C-1B71CACA0FBF}"/>
              </a:ext>
            </a:extLst>
          </p:cNvPr>
          <p:cNvSpPr txBox="1"/>
          <p:nvPr/>
        </p:nvSpPr>
        <p:spPr>
          <a:xfrm>
            <a:off x="4450262" y="4280523"/>
            <a:ext cx="4531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baseline="300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一般使用者帳號不需經</a:t>
            </a:r>
            <a:r>
              <a:rPr lang="en-US" altLang="zh-TW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TFDA</a:t>
            </a:r>
            <a:r>
              <a:rPr lang="zh-TW" altLang="en-US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藥品組審核</a:t>
            </a:r>
          </a:p>
        </p:txBody>
      </p:sp>
    </p:spTree>
    <p:extLst>
      <p:ext uri="{BB962C8B-B14F-4D97-AF65-F5344CB8AC3E}">
        <p14:creationId xmlns:p14="http://schemas.microsoft.com/office/powerpoint/2010/main" val="4116646958"/>
      </p:ext>
    </p:extLst>
  </p:cSld>
  <p:clrMapOvr>
    <a:masterClrMapping/>
  </p:clrMapOvr>
  <p:transition spd="slow">
    <p:split orient="vert"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70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10" y="1048944"/>
            <a:ext cx="7447619" cy="3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4147"/>
      </p:ext>
    </p:extLst>
  </p:cSld>
  <p:clrMapOvr>
    <a:masterClrMapping/>
  </p:clrMapOvr>
  <p:transition spd="slow">
    <p:split orient="vert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71191" y="180438"/>
            <a:ext cx="5810174" cy="447096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臨床試驗計畫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71</a:t>
            </a:fld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1" y="1024074"/>
            <a:ext cx="8164286" cy="218095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1" y="686456"/>
            <a:ext cx="7638095" cy="4433075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143" y="636309"/>
            <a:ext cx="7285714" cy="4333333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333" y="768179"/>
            <a:ext cx="7333333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462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上傳資料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77" y="904875"/>
            <a:ext cx="8177798" cy="4028238"/>
          </a:xfrm>
          <a:prstGeom prst="rect">
            <a:avLst/>
          </a:prstGeom>
        </p:spPr>
      </p:pic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72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03143091"/>
      </p:ext>
    </p:extLst>
  </p:cSld>
  <p:clrMapOvr>
    <a:masterClrMapping/>
  </p:clrMapOvr>
  <p:transition spd="slow">
    <p:split orient="vert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檢覆並產生申請書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73</a:t>
            </a:fld>
            <a:endParaRPr lang="zh-TW" alt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888" y="1000113"/>
            <a:ext cx="7950126" cy="2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14146"/>
      </p:ext>
    </p:extLst>
  </p:cSld>
  <p:clrMapOvr>
    <a:masterClrMapping/>
  </p:clrMapOvr>
  <p:transition spd="slow">
    <p:split orient="vert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檢覆並產生申請書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6C1CAE02-D713-49A2-9A31-F3060F388B2C}" type="slidenum">
              <a:rPr lang="zh-TW" altLang="en-US" smtClean="0"/>
              <a:t>74</a:t>
            </a:fld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781" y="959968"/>
            <a:ext cx="8296605" cy="3937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461320"/>
      </p:ext>
    </p:extLst>
  </p:cSld>
  <p:clrMapOvr>
    <a:masterClrMapping/>
  </p:clrMapOvr>
  <p:transition spd="slow">
    <p:split orient="vert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檢覆並產生申請書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214" y="987163"/>
            <a:ext cx="8295055" cy="3824899"/>
          </a:xfrm>
          <a:prstGeom prst="rect">
            <a:avLst/>
          </a:prstGeom>
        </p:spPr>
      </p:pic>
      <p:sp>
        <p:nvSpPr>
          <p:cNvPr id="6" name="圓角矩形 5"/>
          <p:cNvSpPr/>
          <p:nvPr/>
        </p:nvSpPr>
        <p:spPr bwMode="auto">
          <a:xfrm>
            <a:off x="1180162" y="4494996"/>
            <a:ext cx="1065680" cy="210207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866CBA5-D96A-4996-836C-612F6CCCC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236" y="1330351"/>
            <a:ext cx="4286235" cy="355009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ADE2F9E-51A5-47B4-AC17-68CBBD6DA73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2245842" y="2774731"/>
            <a:ext cx="2411394" cy="1825369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04784AE4-ABAE-41F4-996B-FA45A4399B06}"/>
              </a:ext>
            </a:extLst>
          </p:cNvPr>
          <p:cNvSpPr/>
          <p:nvPr/>
        </p:nvSpPr>
        <p:spPr>
          <a:xfrm>
            <a:off x="6096000" y="3602944"/>
            <a:ext cx="2671433" cy="374670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b="1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選定繳費方式後無法變更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"/>
          </p:nvPr>
        </p:nvSpPr>
        <p:spPr>
          <a:xfrm>
            <a:off x="6924470" y="4605810"/>
            <a:ext cx="2057400" cy="274637"/>
          </a:xfrm>
        </p:spPr>
        <p:txBody>
          <a:bodyPr/>
          <a:lstStyle/>
          <a:p>
            <a:fld id="{6C1CAE02-D713-49A2-9A31-F3060F388B2C}" type="slidenum">
              <a:rPr lang="zh-TW" altLang="en-US" smtClean="0"/>
              <a:t>75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6779943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823" y="935345"/>
            <a:ext cx="8333954" cy="3968840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76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取公文文號</a:t>
            </a:r>
          </a:p>
        </p:txBody>
      </p:sp>
      <p:sp>
        <p:nvSpPr>
          <p:cNvPr id="5" name="圓角矩形 4"/>
          <p:cNvSpPr/>
          <p:nvPr/>
        </p:nvSpPr>
        <p:spPr bwMode="auto">
          <a:xfrm>
            <a:off x="2795752" y="3641084"/>
            <a:ext cx="735724" cy="273269"/>
          </a:xfrm>
          <a:prstGeom prst="roundRect">
            <a:avLst/>
          </a:prstGeom>
          <a:solidFill>
            <a:srgbClr val="3AB5E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800" dirty="0">
                <a:solidFill>
                  <a:schemeClr val="bg1"/>
                </a:solidFill>
                <a:latin typeface="細明體" panose="02020509000000000000" pitchFamily="49" charset="-120"/>
                <a:ea typeface="細明體" panose="02020509000000000000" pitchFamily="49" charset="-120"/>
              </a:rPr>
              <a:t>取公文文號</a:t>
            </a:r>
            <a:endParaRPr kumimoji="1" lang="zh-TW" altLang="en-US" sz="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細明體" panose="02020509000000000000" pitchFamily="49" charset="-120"/>
              <a:ea typeface="細明體" panose="020205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86498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872" y="904875"/>
            <a:ext cx="5790476" cy="3992946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77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</a:p>
          <a:p>
            <a:endParaRPr lang="zh-TW" altLang="en-US" kern="0" dirty="0"/>
          </a:p>
        </p:txBody>
      </p:sp>
      <p:sp>
        <p:nvSpPr>
          <p:cNvPr id="4" name="矩形 3"/>
          <p:cNvSpPr/>
          <p:nvPr/>
        </p:nvSpPr>
        <p:spPr bwMode="auto">
          <a:xfrm>
            <a:off x="1650124" y="3897904"/>
            <a:ext cx="935421" cy="15729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864BA0-62E0-430D-A3D3-424BE7B92673}"/>
              </a:ext>
            </a:extLst>
          </p:cNvPr>
          <p:cNvSpPr/>
          <p:nvPr/>
        </p:nvSpPr>
        <p:spPr>
          <a:xfrm>
            <a:off x="772872" y="3132558"/>
            <a:ext cx="1373815" cy="6582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3882411"/>
            <a:ext cx="5832648" cy="923810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773" y="848433"/>
            <a:ext cx="5914286" cy="1790476"/>
          </a:xfrm>
          <a:prstGeom prst="rect">
            <a:avLst/>
          </a:prstGeom>
        </p:spPr>
      </p:pic>
      <p:sp>
        <p:nvSpPr>
          <p:cNvPr id="7" name="語音泡泡: 矩形 6">
            <a:extLst>
              <a:ext uri="{FF2B5EF4-FFF2-40B4-BE49-F238E27FC236}">
                <a16:creationId xmlns:a16="http://schemas.microsoft.com/office/drawing/2014/main" id="{143C6E4C-3BE1-4FE9-AC6E-0CAFA5425265}"/>
              </a:ext>
            </a:extLst>
          </p:cNvPr>
          <p:cNvSpPr/>
          <p:nvPr/>
        </p:nvSpPr>
        <p:spPr>
          <a:xfrm>
            <a:off x="4298688" y="2427734"/>
            <a:ext cx="4216662" cy="1024856"/>
          </a:xfrm>
          <a:prstGeom prst="wedgeRectCallout">
            <a:avLst>
              <a:gd name="adj1" fmla="val -119075"/>
              <a:gd name="adj2" fmla="val 49156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送件前務必確認內容無誤。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送件後系統自動將「變更前後對照表」、「送件公文稿」併申請案轉入公文系統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1876379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075" y="627534"/>
            <a:ext cx="5790476" cy="4081261"/>
          </a:xfrm>
          <a:prstGeom prst="rect">
            <a:avLst/>
          </a:prstGeom>
        </p:spPr>
      </p:pic>
      <p:sp>
        <p:nvSpPr>
          <p:cNvPr id="8" name="標題 2"/>
          <p:cNvSpPr txBox="1">
            <a:spLocks/>
          </p:cNvSpPr>
          <p:nvPr/>
        </p:nvSpPr>
        <p:spPr>
          <a:xfrm>
            <a:off x="1394092" y="47625"/>
            <a:ext cx="6911708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  <a:r>
              <a:rPr lang="en-US" altLang="zh-TW" kern="0" dirty="0"/>
              <a:t>(</a:t>
            </a:r>
            <a:r>
              <a:rPr lang="zh-TW" altLang="en-US" kern="0" dirty="0"/>
              <a:t>送件</a:t>
            </a:r>
            <a:r>
              <a:rPr lang="en-US" altLang="zh-TW" kern="0" dirty="0"/>
              <a:t>)</a:t>
            </a:r>
          </a:p>
          <a:p>
            <a:endParaRPr lang="zh-TW" altLang="en-US" kern="0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8CF2229-29C8-48F6-AABD-340742D46F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78</a:t>
            </a:fld>
            <a:endParaRPr lang="zh-TW" altLang="en-US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3651870"/>
            <a:ext cx="5705943" cy="923810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2994" y="627534"/>
            <a:ext cx="5914286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913971"/>
      </p:ext>
    </p:extLst>
  </p:cSld>
  <p:clrMapOvr>
    <a:masterClrMapping/>
  </p:clrMapOvr>
  <p:transition spd="slow">
    <p:split orient="vert"/>
  </p:transition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/>
              <a:t>E</a:t>
            </a:r>
            <a:r>
              <a:rPr lang="zh-TW" altLang="en-US" dirty="0"/>
              <a:t>政府憑證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C91435-A70F-45E9-A0C8-564A7E1BB80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79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219" y="956622"/>
            <a:ext cx="6864173" cy="363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395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882998B-5AAC-4781-8D40-32165143D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32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35F18CA3-50D4-4212-AC2B-E0BB9D9EF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3" y="684298"/>
            <a:ext cx="8659091" cy="3889597"/>
          </a:xfrm>
          <a:prstGeom prst="rect">
            <a:avLst/>
          </a:prstGeom>
        </p:spPr>
      </p:pic>
      <p:sp>
        <p:nvSpPr>
          <p:cNvPr id="4" name="語音泡泡: 矩形 3">
            <a:extLst>
              <a:ext uri="{FF2B5EF4-FFF2-40B4-BE49-F238E27FC236}">
                <a16:creationId xmlns:a16="http://schemas.microsoft.com/office/drawing/2014/main" id="{B05047D5-E4C9-43A1-8D57-7212AA43B9A0}"/>
              </a:ext>
            </a:extLst>
          </p:cNvPr>
          <p:cNvSpPr/>
          <p:nvPr/>
        </p:nvSpPr>
        <p:spPr>
          <a:xfrm>
            <a:off x="4204854" y="808988"/>
            <a:ext cx="4373689" cy="3160340"/>
          </a:xfrm>
          <a:prstGeom prst="wedgeRectCallout">
            <a:avLst>
              <a:gd name="adj1" fmla="val -69457"/>
              <a:gd name="adj2" fmla="val -5888"/>
            </a:avLst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C1694C39-3003-4F82-A62E-56C6AA1A66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9040" y="822842"/>
            <a:ext cx="4311794" cy="3106882"/>
          </a:xfrm>
          <a:prstGeom prst="rect">
            <a:avLst/>
          </a:prstGeom>
        </p:spPr>
      </p:pic>
      <p:sp>
        <p:nvSpPr>
          <p:cNvPr id="10" name="語音泡泡: 矩形 10">
            <a:extLst>
              <a:ext uri="{FF2B5EF4-FFF2-40B4-BE49-F238E27FC236}">
                <a16:creationId xmlns:a16="http://schemas.microsoft.com/office/drawing/2014/main" id="{3D21441B-02AC-41E6-961F-1E9FDFC95193}"/>
              </a:ext>
            </a:extLst>
          </p:cNvPr>
          <p:cNvSpPr/>
          <p:nvPr/>
        </p:nvSpPr>
        <p:spPr>
          <a:xfrm>
            <a:off x="7114764" y="3071998"/>
            <a:ext cx="1301873" cy="640325"/>
          </a:xfrm>
          <a:prstGeom prst="wedgeRectCallout">
            <a:avLst>
              <a:gd name="adj1" fmla="val -75363"/>
              <a:gd name="adj2" fmla="val 15505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algn="ctr" defTabSz="685800"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點選帳號申請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BB6ACB5-C7F4-42BB-B1B8-9430679191DE}"/>
              </a:ext>
            </a:extLst>
          </p:cNvPr>
          <p:cNvSpPr/>
          <p:nvPr/>
        </p:nvSpPr>
        <p:spPr>
          <a:xfrm>
            <a:off x="5809012" y="3223703"/>
            <a:ext cx="917372" cy="33691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</p:spTree>
    <p:extLst>
      <p:ext uri="{BB962C8B-B14F-4D97-AF65-F5344CB8AC3E}">
        <p14:creationId xmlns:p14="http://schemas.microsoft.com/office/powerpoint/2010/main" val="23879971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08" y="1336429"/>
            <a:ext cx="7861737" cy="1000000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9DF31C78-486D-4F3C-AEF6-EF70811F8317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80</a:t>
            </a:fld>
            <a:endParaRPr lang="zh-TW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CCE5B49-BF75-45FC-8857-439BC622113B}"/>
              </a:ext>
            </a:extLst>
          </p:cNvPr>
          <p:cNvSpPr/>
          <p:nvPr/>
        </p:nvSpPr>
        <p:spPr>
          <a:xfrm>
            <a:off x="819808" y="1297690"/>
            <a:ext cx="7861737" cy="103873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sp>
        <p:nvSpPr>
          <p:cNvPr id="7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送件完成</a:t>
            </a:r>
          </a:p>
        </p:txBody>
      </p:sp>
    </p:spTree>
    <p:extLst>
      <p:ext uri="{BB962C8B-B14F-4D97-AF65-F5344CB8AC3E}">
        <p14:creationId xmlns:p14="http://schemas.microsoft.com/office/powerpoint/2010/main" val="41517448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TW" altLang="en-US" sz="2400" dirty="0"/>
              <a:t>臨床報告案件申請</a:t>
            </a:r>
            <a:endParaRPr lang="zh-TW" altLang="en-US" dirty="0"/>
          </a:p>
        </p:txBody>
      </p:sp>
      <p:sp>
        <p:nvSpPr>
          <p:cNvPr id="7" name="Teardrop 29">
            <a:extLst>
              <a:ext uri="{FF2B5EF4-FFF2-40B4-BE49-F238E27FC236}">
                <a16:creationId xmlns:a16="http://schemas.microsoft.com/office/drawing/2014/main" id="{A57078A5-33F5-4981-B7AE-EF859687D69C}"/>
              </a:ext>
            </a:extLst>
          </p:cNvPr>
          <p:cNvSpPr/>
          <p:nvPr/>
        </p:nvSpPr>
        <p:spPr>
          <a:xfrm rot="2700000">
            <a:off x="1106001" y="889365"/>
            <a:ext cx="1692000" cy="1692000"/>
          </a:xfrm>
          <a:prstGeom prst="teardrop">
            <a:avLst/>
          </a:prstGeom>
          <a:solidFill>
            <a:schemeClr val="accent2">
              <a:lumMod val="75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30">
            <a:extLst>
              <a:ext uri="{FF2B5EF4-FFF2-40B4-BE49-F238E27FC236}">
                <a16:creationId xmlns:a16="http://schemas.microsoft.com/office/drawing/2014/main" id="{3509C1CE-08D2-49AD-98D9-1342236CB9A1}"/>
              </a:ext>
            </a:extLst>
          </p:cNvPr>
          <p:cNvSpPr/>
          <p:nvPr/>
        </p:nvSpPr>
        <p:spPr>
          <a:xfrm>
            <a:off x="1170534" y="972248"/>
            <a:ext cx="1512000" cy="1512000"/>
          </a:xfrm>
          <a:prstGeom prst="ellipse">
            <a:avLst/>
          </a:prstGeom>
          <a:solidFill>
            <a:schemeClr val="bg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7">
            <a:extLst>
              <a:ext uri="{FF2B5EF4-FFF2-40B4-BE49-F238E27FC236}">
                <a16:creationId xmlns:a16="http://schemas.microsoft.com/office/drawing/2014/main" id="{6A219C7D-5359-414B-A222-797A6ADF4DBA}"/>
              </a:ext>
            </a:extLst>
          </p:cNvPr>
          <p:cNvSpPr txBox="1"/>
          <p:nvPr/>
        </p:nvSpPr>
        <p:spPr>
          <a:xfrm>
            <a:off x="1204210" y="1913770"/>
            <a:ext cx="140937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軟正黑體" panose="020B0604030504040204" pitchFamily="34" charset="-120"/>
                <a:cs typeface="Times New Roman" panose="02020603050405020304" pitchFamily="18" charset="0"/>
              </a:rPr>
              <a:t>INDE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826017-7D8A-4699-9FD2-3E189E1EDDF6}"/>
              </a:ext>
            </a:extLst>
          </p:cNvPr>
          <p:cNvSpPr/>
          <p:nvPr/>
        </p:nvSpPr>
        <p:spPr>
          <a:xfrm>
            <a:off x="1747126" y="1467495"/>
            <a:ext cx="367269" cy="34379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0563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82</a:t>
            </a:fld>
            <a:endParaRPr lang="zh-TW" altLang="en-US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94" y="959499"/>
            <a:ext cx="9018156" cy="388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731828"/>
      </p:ext>
    </p:extLst>
  </p:cSld>
  <p:clrMapOvr>
    <a:masterClrMapping/>
  </p:clrMapOvr>
  <p:transition spd="slow">
    <p:split orient="vert"/>
  </p:transition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83</a:t>
            </a:fld>
            <a:endParaRPr lang="zh-TW" altLang="en-US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014410"/>
            <a:ext cx="88868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圖說文字 2"/>
          <p:cNvSpPr/>
          <p:nvPr/>
        </p:nvSpPr>
        <p:spPr bwMode="auto">
          <a:xfrm>
            <a:off x="5857875" y="1676399"/>
            <a:ext cx="2095500" cy="581025"/>
          </a:xfrm>
          <a:prstGeom prst="wedgeRectCallout">
            <a:avLst>
              <a:gd name="adj1" fmla="val -176229"/>
              <a:gd name="adj2" fmla="val 73214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輸入原計畫書編號</a:t>
            </a:r>
          </a:p>
        </p:txBody>
      </p:sp>
      <p:sp>
        <p:nvSpPr>
          <p:cNvPr id="4" name="圓角矩形 3"/>
          <p:cNvSpPr/>
          <p:nvPr/>
        </p:nvSpPr>
        <p:spPr bwMode="auto">
          <a:xfrm>
            <a:off x="3362325" y="2438400"/>
            <a:ext cx="266700" cy="142875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08196195"/>
      </p:ext>
    </p:extLst>
  </p:cSld>
  <p:clrMapOvr>
    <a:masterClrMapping/>
  </p:clrMapOvr>
  <p:transition spd="slow">
    <p:split orient="vert"/>
  </p:transition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84</a:t>
            </a:fld>
            <a:endParaRPr lang="zh-TW" altLang="en-US" dirty="0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10" y="962026"/>
            <a:ext cx="88884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6383578"/>
      </p:ext>
    </p:extLst>
  </p:cSld>
  <p:clrMapOvr>
    <a:masterClrMapping/>
  </p:clrMapOvr>
  <p:transition spd="slow">
    <p:split orient="vert"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85</a:t>
            </a:fld>
            <a:endParaRPr lang="zh-TW" altLang="en-US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  <a:r>
              <a:rPr lang="en-US" altLang="zh-TW" kern="0" dirty="0"/>
              <a:t>(</a:t>
            </a:r>
            <a:r>
              <a:rPr lang="zh-TW" altLang="en-US" kern="0" dirty="0"/>
              <a:t>是否為提前終止</a:t>
            </a:r>
            <a:r>
              <a:rPr lang="en-US" altLang="zh-TW" kern="0" dirty="0"/>
              <a:t>)</a:t>
            </a:r>
            <a:endParaRPr lang="zh-TW" altLang="en-US" kern="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6" y="990601"/>
            <a:ext cx="8888400" cy="406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圓角矩形 1"/>
          <p:cNvSpPr/>
          <p:nvPr/>
        </p:nvSpPr>
        <p:spPr bwMode="auto">
          <a:xfrm>
            <a:off x="6791325" y="2638425"/>
            <a:ext cx="1828800" cy="386387"/>
          </a:xfrm>
          <a:prstGeom prst="round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" name="矩形圖說文字 2"/>
          <p:cNvSpPr/>
          <p:nvPr/>
        </p:nvSpPr>
        <p:spPr bwMode="auto">
          <a:xfrm>
            <a:off x="6372224" y="3128962"/>
            <a:ext cx="2505075" cy="538163"/>
          </a:xfrm>
          <a:prstGeom prst="wedgeRectCallout">
            <a:avLst>
              <a:gd name="adj1" fmla="val -12894"/>
              <a:gd name="adj2" fmla="val -69444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6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查驗登記與學術研究不檢查必傳檔案</a:t>
            </a:r>
          </a:p>
        </p:txBody>
      </p:sp>
      <p:sp>
        <p:nvSpPr>
          <p:cNvPr id="7" name="投影片編號版面配置區 16">
            <a:extLst>
              <a:ext uri="{FF2B5EF4-FFF2-40B4-BE49-F238E27FC236}">
                <a16:creationId xmlns:a16="http://schemas.microsoft.com/office/drawing/2014/main" id="{44F3AB14-30A6-4B7A-9307-9849AB752D32}"/>
              </a:ext>
            </a:extLst>
          </p:cNvPr>
          <p:cNvSpPr txBox="1">
            <a:spLocks/>
          </p:cNvSpPr>
          <p:nvPr/>
        </p:nvSpPr>
        <p:spPr>
          <a:xfrm>
            <a:off x="6958799" y="4922102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85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38418238"/>
      </p:ext>
    </p:extLst>
  </p:cSld>
  <p:clrMapOvr>
    <a:masterClrMapping/>
  </p:clrMapOvr>
  <p:transition spd="slow">
    <p:split orient="vert"/>
  </p:transition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試驗機構一覽表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4874"/>
            <a:ext cx="9038897" cy="4034987"/>
          </a:xfrm>
          <a:prstGeom prst="rect">
            <a:avLst/>
          </a:prstGeom>
        </p:spPr>
      </p:pic>
      <p:sp>
        <p:nvSpPr>
          <p:cNvPr id="5" name="投影片編號版面配置區 16">
            <a:extLst>
              <a:ext uri="{FF2B5EF4-FFF2-40B4-BE49-F238E27FC236}">
                <a16:creationId xmlns:a16="http://schemas.microsoft.com/office/drawing/2014/main" id="{572B5B36-FD08-475A-A9B1-88F99D9C5321}"/>
              </a:ext>
            </a:extLst>
          </p:cNvPr>
          <p:cNvSpPr txBox="1">
            <a:spLocks/>
          </p:cNvSpPr>
          <p:nvPr/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86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08875897"/>
      </p:ext>
    </p:extLst>
  </p:cSld>
  <p:clrMapOvr>
    <a:masterClrMapping/>
  </p:clrMapOvr>
  <p:transition spd="slow">
    <p:split orient="vert"/>
  </p:transition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試驗機構一覽表資料新增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34" y="1040523"/>
            <a:ext cx="8870732" cy="3932516"/>
          </a:xfrm>
          <a:prstGeom prst="rect">
            <a:avLst/>
          </a:prstGeom>
        </p:spPr>
      </p:pic>
      <p:sp>
        <p:nvSpPr>
          <p:cNvPr id="4" name="投影片編號版面配置區 16">
            <a:extLst>
              <a:ext uri="{FF2B5EF4-FFF2-40B4-BE49-F238E27FC236}">
                <a16:creationId xmlns:a16="http://schemas.microsoft.com/office/drawing/2014/main" id="{A175622C-0574-41D4-93E2-AE54A84054D5}"/>
              </a:ext>
            </a:extLst>
          </p:cNvPr>
          <p:cNvSpPr txBox="1">
            <a:spLocks/>
          </p:cNvSpPr>
          <p:nvPr/>
        </p:nvSpPr>
        <p:spPr>
          <a:xfrm>
            <a:off x="6272755" y="482203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87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5982413"/>
      </p:ext>
    </p:extLst>
  </p:cSld>
  <p:clrMapOvr>
    <a:masterClrMapping/>
  </p:clrMapOvr>
  <p:transition spd="slow">
    <p:split orient="vert"/>
  </p:transition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  <a:r>
              <a:rPr lang="en-US" altLang="zh-TW" kern="0" dirty="0"/>
              <a:t>(</a:t>
            </a:r>
            <a:r>
              <a:rPr lang="zh-TW" altLang="en-US" kern="0" dirty="0"/>
              <a:t>查驗登記</a:t>
            </a:r>
            <a:r>
              <a:rPr lang="en-US" altLang="zh-TW" kern="0" dirty="0"/>
              <a:t>)</a:t>
            </a:r>
            <a:endParaRPr lang="zh-TW" altLang="en-US" kern="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002059"/>
            <a:ext cx="8943975" cy="3884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49102359"/>
      </p:ext>
    </p:extLst>
  </p:cSld>
  <p:clrMapOvr>
    <a:masterClrMapping/>
  </p:clrMapOvr>
  <p:transition spd="slow">
    <p:split orient="vert"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89</a:t>
            </a:fld>
            <a:endParaRPr lang="zh-TW" altLang="en-US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962025"/>
            <a:ext cx="896302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736" y="1452758"/>
            <a:ext cx="4685714" cy="3133333"/>
          </a:xfrm>
          <a:prstGeom prst="rect">
            <a:avLst/>
          </a:prstGeom>
        </p:spPr>
      </p:pic>
      <p:sp>
        <p:nvSpPr>
          <p:cNvPr id="6" name="投影片編號版面配置區 16">
            <a:extLst>
              <a:ext uri="{FF2B5EF4-FFF2-40B4-BE49-F238E27FC236}">
                <a16:creationId xmlns:a16="http://schemas.microsoft.com/office/drawing/2014/main" id="{91FC0095-A0B6-401C-BB14-1739A2D735E2}"/>
              </a:ext>
            </a:extLst>
          </p:cNvPr>
          <p:cNvSpPr txBox="1">
            <a:spLocks/>
          </p:cNvSpPr>
          <p:nvPr/>
        </p:nvSpPr>
        <p:spPr>
          <a:xfrm>
            <a:off x="6610350" y="49196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89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2790982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AE8CD226-84D5-45C2-99FB-48F1068D7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49" y="743058"/>
            <a:ext cx="7312278" cy="4018459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184C84C-6DCE-4869-AF44-D403846EC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defTabSz="914400" eaLnBrk="0" fontAlgn="base" latinLnBrk="1" hangingPunct="0">
              <a:spcAft>
                <a:spcPct val="0"/>
              </a:spcAft>
            </a:pPr>
            <a:r>
              <a:rPr kumimoji="1" lang="zh-TW" altLang="en-US" sz="32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帳號申請操作流程</a:t>
            </a:r>
            <a:r>
              <a:rPr kumimoji="1" lang="en-US" altLang="zh-TW" sz="32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-</a:t>
            </a:r>
            <a:r>
              <a:rPr kumimoji="1" lang="zh-TW" altLang="en-US" sz="32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管理者帳號</a:t>
            </a:r>
            <a:r>
              <a:rPr kumimoji="1" lang="en-US" altLang="zh-TW" sz="3200" b="1" kern="0" dirty="0">
                <a:solidFill>
                  <a:schemeClr val="accent6">
                    <a:lumMod val="50000"/>
                  </a:schemeClr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(1)</a:t>
            </a:r>
            <a:endParaRPr kumimoji="1" lang="zh-TW" altLang="en-US" sz="3200" b="1" kern="0" dirty="0">
              <a:solidFill>
                <a:schemeClr val="accent6">
                  <a:lumMod val="50000"/>
                </a:schemeClr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語音泡泡: 矩形 10">
            <a:extLst>
              <a:ext uri="{FF2B5EF4-FFF2-40B4-BE49-F238E27FC236}">
                <a16:creationId xmlns:a16="http://schemas.microsoft.com/office/drawing/2014/main" id="{EBB56CF8-391E-4B0A-9DA2-3B74DDBE8D32}"/>
              </a:ext>
            </a:extLst>
          </p:cNvPr>
          <p:cNvSpPr/>
          <p:nvPr/>
        </p:nvSpPr>
        <p:spPr>
          <a:xfrm>
            <a:off x="1245530" y="1906198"/>
            <a:ext cx="1663923" cy="796694"/>
          </a:xfrm>
          <a:prstGeom prst="wedgeRectCallout">
            <a:avLst>
              <a:gd name="adj1" fmla="val 65060"/>
              <a:gd name="adj2" fmla="val 14281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選擇身分類型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marL="257175" indent="-257175" defTabSz="685800">
              <a:buFont typeface="+mj-lt"/>
              <a:buAutoNum type="arabicPeriod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登打基本資料</a:t>
            </a:r>
          </a:p>
        </p:txBody>
      </p:sp>
      <p:sp>
        <p:nvSpPr>
          <p:cNvPr id="7" name="語音泡泡: 矩形 10">
            <a:extLst>
              <a:ext uri="{FF2B5EF4-FFF2-40B4-BE49-F238E27FC236}">
                <a16:creationId xmlns:a16="http://schemas.microsoft.com/office/drawing/2014/main" id="{A9273DE0-A6DB-4B45-A7EA-B17137EF173D}"/>
              </a:ext>
            </a:extLst>
          </p:cNvPr>
          <p:cNvSpPr/>
          <p:nvPr/>
        </p:nvSpPr>
        <p:spPr>
          <a:xfrm>
            <a:off x="6656272" y="2822709"/>
            <a:ext cx="2425383" cy="978963"/>
          </a:xfrm>
          <a:prstGeom prst="wedgeRectCallout">
            <a:avLst>
              <a:gd name="adj1" fmla="val -26336"/>
              <a:gd name="adj2" fmla="val -62888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marL="257175" indent="-257175" defTabSz="685800">
              <a:buFont typeface="+mj-lt"/>
              <a:buAutoNum type="arabicPeriod" startAt="3"/>
              <a:defRPr/>
            </a:pP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點選「自然人憑證驗證」後將轉跳行政院國發會「我的</a:t>
            </a:r>
            <a:r>
              <a:rPr lang="en-US" altLang="zh-TW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E</a:t>
            </a:r>
            <a:r>
              <a:rPr lang="zh-TW" altLang="en-US" sz="15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政府」平台進行驗證</a:t>
            </a:r>
            <a:endParaRPr lang="en-US" altLang="zh-TW" sz="15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  <p:sp>
        <p:nvSpPr>
          <p:cNvPr id="8" name="語音泡泡: 矩形 10">
            <a:extLst>
              <a:ext uri="{FF2B5EF4-FFF2-40B4-BE49-F238E27FC236}">
                <a16:creationId xmlns:a16="http://schemas.microsoft.com/office/drawing/2014/main" id="{120F8260-4014-4F31-9F50-64012C7AD58D}"/>
              </a:ext>
            </a:extLst>
          </p:cNvPr>
          <p:cNvSpPr/>
          <p:nvPr/>
        </p:nvSpPr>
        <p:spPr>
          <a:xfrm>
            <a:off x="1110449" y="3237301"/>
            <a:ext cx="2263806" cy="545561"/>
          </a:xfrm>
          <a:prstGeom prst="wedgeRectCallout">
            <a:avLst>
              <a:gd name="adj1" fmla="val 42902"/>
              <a:gd name="adj2" fmla="val -115629"/>
            </a:avLst>
          </a:prstGeom>
          <a:solidFill>
            <a:srgbClr val="FFC000"/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>
              <a:defRPr/>
            </a:pPr>
            <a:r>
              <a:rPr lang="zh-TW" altLang="en-US" sz="135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前次帳號申請失敗才需勾選</a:t>
            </a:r>
          </a:p>
        </p:txBody>
      </p:sp>
      <p:sp>
        <p:nvSpPr>
          <p:cNvPr id="3" name="矩形: 圓角 2">
            <a:extLst>
              <a:ext uri="{FF2B5EF4-FFF2-40B4-BE49-F238E27FC236}">
                <a16:creationId xmlns:a16="http://schemas.microsoft.com/office/drawing/2014/main" id="{C5671D46-7455-4516-91CE-DB98DCFDBFD2}"/>
              </a:ext>
            </a:extLst>
          </p:cNvPr>
          <p:cNvSpPr/>
          <p:nvPr/>
        </p:nvSpPr>
        <p:spPr>
          <a:xfrm>
            <a:off x="3181165" y="2743643"/>
            <a:ext cx="1487817" cy="158134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350"/>
          </a:p>
        </p:txBody>
      </p:sp>
    </p:spTree>
    <p:extLst>
      <p:ext uri="{BB962C8B-B14F-4D97-AF65-F5344CB8AC3E}">
        <p14:creationId xmlns:p14="http://schemas.microsoft.com/office/powerpoint/2010/main" val="288427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  <a:r>
              <a:rPr lang="en-US" altLang="zh-TW" kern="0" dirty="0"/>
              <a:t>(</a:t>
            </a:r>
            <a:r>
              <a:rPr lang="zh-TW" altLang="en-US" kern="0" dirty="0"/>
              <a:t>學術研究</a:t>
            </a:r>
            <a:r>
              <a:rPr lang="en-US" altLang="zh-TW" kern="0" dirty="0"/>
              <a:t>)</a:t>
            </a:r>
            <a:endParaRPr lang="zh-TW" altLang="en-US" kern="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981075"/>
            <a:ext cx="8972550" cy="396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203307" y="4848195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5354831"/>
      </p:ext>
    </p:extLst>
  </p:cSld>
  <p:clrMapOvr>
    <a:masterClrMapping/>
  </p:clrMapOvr>
  <p:transition spd="slow">
    <p:split orient="vert"/>
  </p:transition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6" y="981075"/>
            <a:ext cx="8696324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553" y="2257710"/>
            <a:ext cx="4676190" cy="1952381"/>
          </a:xfrm>
          <a:prstGeom prst="rect">
            <a:avLst/>
          </a:prstGeom>
        </p:spPr>
      </p:pic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3587079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92</a:t>
            </a:fld>
            <a:endParaRPr lang="zh-TW" altLang="en-US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臨床試驗報告</a:t>
            </a:r>
            <a:r>
              <a:rPr lang="zh-TW" altLang="en-US" kern="0" dirty="0"/>
              <a:t>申請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" y="966787"/>
            <a:ext cx="8943975" cy="410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投影片編號版面配置區 16">
            <a:extLst>
              <a:ext uri="{FF2B5EF4-FFF2-40B4-BE49-F238E27FC236}">
                <a16:creationId xmlns:a16="http://schemas.microsoft.com/office/drawing/2014/main" id="{59FDF7C0-BCD8-4E6F-841F-14323DCC01BF}"/>
              </a:ext>
            </a:extLst>
          </p:cNvPr>
          <p:cNvSpPr txBox="1">
            <a:spLocks/>
          </p:cNvSpPr>
          <p:nvPr/>
        </p:nvSpPr>
        <p:spPr>
          <a:xfrm>
            <a:off x="7061399" y="4818550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92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5081384"/>
      </p:ext>
    </p:extLst>
  </p:cSld>
  <p:clrMapOvr>
    <a:masterClrMapping/>
  </p:clrMapOvr>
  <p:transition spd="slow">
    <p:split orient="vert"/>
  </p:transition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93</a:t>
            </a:fld>
            <a:endParaRPr lang="zh-TW" altLang="en-US"/>
          </a:p>
        </p:txBody>
      </p:sp>
      <p:sp>
        <p:nvSpPr>
          <p:cNvPr id="31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83" y="1011618"/>
            <a:ext cx="9022621" cy="287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972568"/>
      </p:ext>
    </p:extLst>
  </p:cSld>
  <p:clrMapOvr>
    <a:masterClrMapping/>
  </p:clrMapOvr>
  <p:transition spd="slow">
    <p:split orient="vert"/>
  </p:transition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94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</a:p>
          <a:p>
            <a:endParaRPr lang="zh-TW" altLang="en-US" kern="0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84" y="982081"/>
            <a:ext cx="8951060" cy="378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04195"/>
      </p:ext>
    </p:extLst>
  </p:cSld>
  <p:clrMapOvr>
    <a:masterClrMapping/>
  </p:clrMapOvr>
  <p:transition spd="slow">
    <p:split orient="vert"/>
  </p:transition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1" y="852689"/>
            <a:ext cx="8294914" cy="4027758"/>
          </a:xfrm>
          <a:prstGeom prst="rect">
            <a:avLst/>
          </a:prstGeom>
        </p:spPr>
      </p:pic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</a:p>
          <a:p>
            <a:endParaRPr lang="zh-TW" altLang="en-US" kern="0" dirty="0"/>
          </a:p>
        </p:txBody>
      </p:sp>
      <p:sp>
        <p:nvSpPr>
          <p:cNvPr id="6" name="圓角矩形 5"/>
          <p:cNvSpPr/>
          <p:nvPr/>
        </p:nvSpPr>
        <p:spPr bwMode="auto">
          <a:xfrm>
            <a:off x="1190672" y="4547548"/>
            <a:ext cx="1065680" cy="210207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866CBA5-D96A-4996-836C-612F6CCCC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7236" y="1330351"/>
            <a:ext cx="4286235" cy="355009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8" name="直線單箭頭接點 7">
            <a:extLst>
              <a:ext uri="{FF2B5EF4-FFF2-40B4-BE49-F238E27FC236}">
                <a16:creationId xmlns:a16="http://schemas.microsoft.com/office/drawing/2014/main" id="{EADE2F9E-51A5-47B4-AC17-68CBBD6DA73F}"/>
              </a:ext>
            </a:extLst>
          </p:cNvPr>
          <p:cNvCxnSpPr>
            <a:cxnSpLocks/>
            <a:stCxn id="6" idx="3"/>
          </p:cNvCxnSpPr>
          <p:nvPr/>
        </p:nvCxnSpPr>
        <p:spPr>
          <a:xfrm flipV="1">
            <a:off x="2256352" y="2748988"/>
            <a:ext cx="2608503" cy="1903664"/>
          </a:xfrm>
          <a:prstGeom prst="straightConnector1">
            <a:avLst/>
          </a:prstGeom>
          <a:noFill/>
          <a:ln w="571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04784AE4-ABAE-41F4-996B-FA45A4399B06}"/>
              </a:ext>
            </a:extLst>
          </p:cNvPr>
          <p:cNvSpPr/>
          <p:nvPr/>
        </p:nvSpPr>
        <p:spPr>
          <a:xfrm>
            <a:off x="6096000" y="3602944"/>
            <a:ext cx="2671433" cy="374670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TW" altLang="en-US" b="1" dirty="0"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選定繳費方式後無法變更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924628" y="462083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8565747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96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取公文文號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93" y="904875"/>
            <a:ext cx="9003058" cy="3751208"/>
          </a:xfrm>
          <a:prstGeom prst="rect">
            <a:avLst/>
          </a:prstGeom>
        </p:spPr>
      </p:pic>
      <p:sp>
        <p:nvSpPr>
          <p:cNvPr id="5" name="圓角矩形 4"/>
          <p:cNvSpPr/>
          <p:nvPr/>
        </p:nvSpPr>
        <p:spPr bwMode="auto">
          <a:xfrm>
            <a:off x="2364828" y="3861801"/>
            <a:ext cx="735724" cy="273269"/>
          </a:xfrm>
          <a:prstGeom prst="roundRect">
            <a:avLst/>
          </a:prstGeom>
          <a:solidFill>
            <a:srgbClr val="3AB5E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800" dirty="0">
                <a:solidFill>
                  <a:schemeClr val="bg1"/>
                </a:solidFill>
                <a:latin typeface="Times New Roman" pitchFamily="18" charset="0"/>
                <a:ea typeface="標楷體" pitchFamily="65" charset="-120"/>
              </a:rPr>
              <a:t>取公文文號</a:t>
            </a:r>
            <a:endParaRPr kumimoji="1" lang="zh-TW" altLang="en-US" sz="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216002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129" y="987972"/>
            <a:ext cx="5114286" cy="4053135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A4EAEC4-55AC-40C0-9092-DC58C64BA648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97</a:t>
            </a:fld>
            <a:endParaRPr lang="zh-TW" altLang="en-US"/>
          </a:p>
        </p:txBody>
      </p:sp>
      <p:sp>
        <p:nvSpPr>
          <p:cNvPr id="9" name="標題 2"/>
          <p:cNvSpPr txBox="1">
            <a:spLocks/>
          </p:cNvSpPr>
          <p:nvPr/>
        </p:nvSpPr>
        <p:spPr>
          <a:xfrm>
            <a:off x="1394092" y="47625"/>
            <a:ext cx="6738386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</a:p>
          <a:p>
            <a:endParaRPr lang="zh-TW" altLang="en-US" kern="0" dirty="0"/>
          </a:p>
        </p:txBody>
      </p:sp>
      <p:sp>
        <p:nvSpPr>
          <p:cNvPr id="4" name="矩形 3"/>
          <p:cNvSpPr/>
          <p:nvPr/>
        </p:nvSpPr>
        <p:spPr bwMode="auto">
          <a:xfrm>
            <a:off x="1650124" y="3897904"/>
            <a:ext cx="935421" cy="15729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8864BA0-62E0-430D-A3D3-424BE7B92673}"/>
              </a:ext>
            </a:extLst>
          </p:cNvPr>
          <p:cNvSpPr/>
          <p:nvPr/>
        </p:nvSpPr>
        <p:spPr>
          <a:xfrm>
            <a:off x="963216" y="2794336"/>
            <a:ext cx="1373815" cy="117857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TW" altLang="en-US" sz="100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816" y="4003960"/>
            <a:ext cx="5028571" cy="92381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316" y="660406"/>
            <a:ext cx="5914286" cy="1790476"/>
          </a:xfrm>
          <a:prstGeom prst="rect">
            <a:avLst/>
          </a:prstGeom>
        </p:spPr>
      </p:pic>
      <p:sp>
        <p:nvSpPr>
          <p:cNvPr id="10" name="語音泡泡: 矩形 9">
            <a:extLst>
              <a:ext uri="{FF2B5EF4-FFF2-40B4-BE49-F238E27FC236}">
                <a16:creationId xmlns:a16="http://schemas.microsoft.com/office/drawing/2014/main" id="{7F57D62C-A747-4018-ADCB-D2C8B6D256AD}"/>
              </a:ext>
            </a:extLst>
          </p:cNvPr>
          <p:cNvSpPr/>
          <p:nvPr/>
        </p:nvSpPr>
        <p:spPr>
          <a:xfrm>
            <a:off x="4298688" y="2427734"/>
            <a:ext cx="4216662" cy="1024856"/>
          </a:xfrm>
          <a:prstGeom prst="wedgeRectCallout">
            <a:avLst>
              <a:gd name="adj1" fmla="val -93749"/>
              <a:gd name="adj2" fmla="val 30921"/>
            </a:avLst>
          </a:prstGeom>
          <a:solidFill>
            <a:srgbClr val="BBEFDD">
              <a:lumMod val="60000"/>
              <a:lumOff val="40000"/>
            </a:srgbClr>
          </a:solidFill>
          <a:ln w="28575" cap="flat" cmpd="sng" algn="ctr">
            <a:solidFill>
              <a:srgbClr val="BBEFDD">
                <a:lumMod val="75000"/>
              </a:srgbClr>
            </a:solidFill>
            <a:prstDash val="solid"/>
            <a:miter lim="800000"/>
          </a:ln>
          <a:effectLst/>
        </p:spPr>
        <p:txBody>
          <a:bodyPr lIns="51435" tIns="25718" rIns="51435" bIns="25718" rtlCol="0" anchor="ctr"/>
          <a:lstStyle/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送件前務必確認內容無誤。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  <a:p>
            <a:pPr defTabSz="685800"/>
            <a:r>
              <a:rPr lang="zh-TW" altLang="en-US" sz="1400" b="1" kern="0" dirty="0">
                <a:solidFill>
                  <a:srgbClr val="444444"/>
                </a:solidFill>
                <a:latin typeface="微軟正黑體 Light" panose="020B0304030504040204" pitchFamily="34" charset="-120"/>
                <a:ea typeface="微軟正黑體 Light" panose="020B0304030504040204" pitchFamily="34" charset="-120"/>
              </a:rPr>
              <a:t>送件後系統自動將「變更前後對照表」、「送件公文稿」併申請案轉入公文系統</a:t>
            </a:r>
            <a:endParaRPr lang="en-US" altLang="zh-TW" sz="1400" b="1" kern="0" dirty="0">
              <a:solidFill>
                <a:srgbClr val="444444"/>
              </a:solidFill>
              <a:latin typeface="微軟正黑體 Light" panose="020B0304030504040204" pitchFamily="34" charset="-120"/>
              <a:ea typeface="微軟正黑體 Light" panose="020B03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47501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998" y="904876"/>
            <a:ext cx="5114286" cy="4136232"/>
          </a:xfrm>
          <a:prstGeom prst="rect">
            <a:avLst/>
          </a:prstGeom>
        </p:spPr>
      </p:pic>
      <p:sp>
        <p:nvSpPr>
          <p:cNvPr id="8" name="標題 2"/>
          <p:cNvSpPr txBox="1">
            <a:spLocks/>
          </p:cNvSpPr>
          <p:nvPr/>
        </p:nvSpPr>
        <p:spPr>
          <a:xfrm>
            <a:off x="1394092" y="47625"/>
            <a:ext cx="6911708" cy="8572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微軟正黑體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CC6600"/>
                </a:solidFill>
                <a:latin typeface="Calibri" pitchFamily="34" charset="0"/>
                <a:ea typeface="微軟正黑體"/>
                <a:cs typeface="微軟正黑體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r>
              <a:rPr lang="zh-TW" altLang="en-US" kern="0" dirty="0"/>
              <a:t>檢覆並產生申請書</a:t>
            </a:r>
            <a:r>
              <a:rPr lang="en-US" altLang="zh-TW" kern="0" dirty="0"/>
              <a:t>(</a:t>
            </a:r>
            <a:r>
              <a:rPr lang="zh-TW" altLang="en-US" kern="0" dirty="0"/>
              <a:t>送件</a:t>
            </a:r>
            <a:r>
              <a:rPr lang="en-US" altLang="zh-TW" kern="0" dirty="0"/>
              <a:t>)</a:t>
            </a:r>
          </a:p>
          <a:p>
            <a:endParaRPr lang="zh-TW" altLang="en-US" kern="0" dirty="0"/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28CF2229-29C8-48F6-AABD-340742D46FF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333BFD6-EC45-4BBE-B043-D6C0CC19B760}" type="slidenum">
              <a:rPr lang="zh-TW" altLang="en-US" smtClean="0"/>
              <a:t>98</a:t>
            </a:fld>
            <a:endParaRPr lang="zh-TW" altLang="en-US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099" y="3980375"/>
            <a:ext cx="5028571" cy="923810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803" y="652149"/>
            <a:ext cx="5914286" cy="1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130888"/>
      </p:ext>
    </p:extLst>
  </p:cSld>
  <p:clrMapOvr>
    <a:masterClrMapping/>
  </p:clrMapOvr>
  <p:transition spd="slow">
    <p:split orient="vert"/>
  </p:transition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藥品臨床試驗報告備查申請表</a:t>
            </a:r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90" y="987971"/>
            <a:ext cx="8918585" cy="4155529"/>
          </a:xfrm>
          <a:prstGeom prst="rect">
            <a:avLst/>
          </a:prstGeom>
        </p:spPr>
      </p:pic>
      <p:sp>
        <p:nvSpPr>
          <p:cNvPr id="4" name="投影片編號版面配置區 16">
            <a:extLst>
              <a:ext uri="{FF2B5EF4-FFF2-40B4-BE49-F238E27FC236}">
                <a16:creationId xmlns:a16="http://schemas.microsoft.com/office/drawing/2014/main" id="{93750BCE-7988-4E0D-B6A8-554895F156AB}"/>
              </a:ext>
            </a:extLst>
          </p:cNvPr>
          <p:cNvSpPr txBox="1">
            <a:spLocks/>
          </p:cNvSpPr>
          <p:nvPr/>
        </p:nvSpPr>
        <p:spPr>
          <a:xfrm>
            <a:off x="6874639" y="4720965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新細明體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新細明體" charset="-120"/>
                <a:cs typeface="+mn-cs"/>
              </a:defRPr>
            </a:lvl9pPr>
          </a:lstStyle>
          <a:p>
            <a:fld id="{E333BFD6-EC45-4BBE-B043-D6C0CC19B760}" type="slidenum">
              <a:rPr lang="zh-TW" altLang="en-US" smtClean="0"/>
              <a:pPr/>
              <a:t>99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4719056"/>
      </p:ext>
    </p:extLst>
  </p:cSld>
  <p:clrMapOvr>
    <a:masterClrMapping/>
  </p:clrMapOvr>
  <p:transition spd="slow">
    <p:split orient="vert"/>
  </p:transition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g"/></Relationships>
</file>

<file path=ppt/theme/theme1.xml><?xml version="1.0" encoding="utf-8"?>
<a:theme xmlns:a="http://schemas.openxmlformats.org/drawingml/2006/main" name="Contents Slide Master">
  <a:themeElements>
    <a:clrScheme name="ALLPPT-COLOR-A3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85D8DE"/>
      </a:accent1>
      <a:accent2>
        <a:srgbClr val="85D8DE"/>
      </a:accent2>
      <a:accent3>
        <a:srgbClr val="85D8DE"/>
      </a:accent3>
      <a:accent4>
        <a:srgbClr val="85D8DE"/>
      </a:accent4>
      <a:accent5>
        <a:srgbClr val="85D8DE"/>
      </a:accent5>
      <a:accent6>
        <a:srgbClr val="85D8DE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Break Slid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佈景主題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clipse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a:spPr>
      <a:bodyPr/>
      <a:lstStyle/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rgbClr r="0" g="0" b="0"/>
        </a:fillRef>
        <a:effectRef idx="0">
          <a:schemeClr val="accent1">
            <a:tint val="50000"/>
            <a:hueOff val="0"/>
            <a:satOff val="0"/>
            <a:lumOff val="0"/>
            <a:alphaOff val="0"/>
          </a:schemeClr>
        </a:effectRef>
        <a:fontRef idx="minor">
          <a:schemeClr val="lt1">
            <a:hueOff val="0"/>
            <a:satOff val="0"/>
            <a:lumOff val="0"/>
            <a:alphaOff val="0"/>
          </a:schemeClr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標楷體" pitchFamily="65" charset="-120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GGA">
      <a:dk1>
        <a:srgbClr val="444444"/>
      </a:dk1>
      <a:lt1>
        <a:srgbClr val="FFFFFF"/>
      </a:lt1>
      <a:dk2>
        <a:srgbClr val="303030"/>
      </a:dk2>
      <a:lt2>
        <a:srgbClr val="FFFFFF"/>
      </a:lt2>
      <a:accent1>
        <a:srgbClr val="BBEFDD"/>
      </a:accent1>
      <a:accent2>
        <a:srgbClr val="28AC7E"/>
      </a:accent2>
      <a:accent3>
        <a:srgbClr val="FFC30B"/>
      </a:accent3>
      <a:accent4>
        <a:srgbClr val="45B2FF"/>
      </a:accent4>
      <a:accent5>
        <a:srgbClr val="B2DFFF"/>
      </a:accent5>
      <a:accent6>
        <a:srgbClr val="FFC30B"/>
      </a:accent6>
      <a:hlink>
        <a:srgbClr val="D26900"/>
      </a:hlink>
      <a:folHlink>
        <a:srgbClr val="D89243"/>
      </a:folHlink>
    </a:clrScheme>
    <a:fontScheme name="Office 古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8569</TotalTime>
  <Words>2551</Words>
  <Application>Microsoft Office PowerPoint</Application>
  <PresentationFormat>如螢幕大小 (16:9)</PresentationFormat>
  <Paragraphs>455</Paragraphs>
  <Slides>129</Slides>
  <Notes>15</Notes>
  <HiddenSlides>0</HiddenSlides>
  <MMClips>0</MMClips>
  <ScaleCrop>false</ScaleCrop>
  <HeadingPairs>
    <vt:vector size="6" baseType="variant">
      <vt:variant>
        <vt:lpstr>使用字型</vt:lpstr>
      </vt:variant>
      <vt:variant>
        <vt:i4>17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129</vt:i4>
      </vt:variant>
    </vt:vector>
  </HeadingPairs>
  <TitlesOfParts>
    <vt:vector size="150" baseType="lpstr">
      <vt:lpstr>Arial Unicode MS</vt:lpstr>
      <vt:lpstr>굴림</vt:lpstr>
      <vt:lpstr>Montserrat</vt:lpstr>
      <vt:lpstr>Roboto</vt:lpstr>
      <vt:lpstr>細明體</vt:lpstr>
      <vt:lpstr>微軟正黑體</vt:lpstr>
      <vt:lpstr>微軟正黑體 Light</vt:lpstr>
      <vt:lpstr>新細明體</vt:lpstr>
      <vt:lpstr>標楷體</vt:lpstr>
      <vt:lpstr>Arial</vt:lpstr>
      <vt:lpstr>Calibri</vt:lpstr>
      <vt:lpstr>Microsoft Himalaya</vt:lpstr>
      <vt:lpstr>Mistral</vt:lpstr>
      <vt:lpstr>Rage Italic</vt:lpstr>
      <vt:lpstr>Times New Roman</vt:lpstr>
      <vt:lpstr>Wingdings</vt:lpstr>
      <vt:lpstr>Wingdings 2</vt:lpstr>
      <vt:lpstr>Contents Slide Master</vt:lpstr>
      <vt:lpstr>Section Break Slide Master</vt:lpstr>
      <vt:lpstr>1_佈景主題2</vt:lpstr>
      <vt:lpstr>Office Theme</vt:lpstr>
      <vt:lpstr>藥品查驗登記暨線上申請作業平台</vt:lpstr>
      <vt:lpstr>衛生福利部食品藥物管理署</vt:lpstr>
      <vt:lpstr>簡報大綱</vt:lpstr>
      <vt:lpstr>ExPRESS平台連結網址</vt:lpstr>
      <vt:lpstr>PowerPoint 簡報</vt:lpstr>
      <vt:lpstr>PowerPoint 簡報</vt:lpstr>
      <vt:lpstr>PowerPoint 簡報</vt:lpstr>
      <vt:lpstr>帳號申請操作流程</vt:lpstr>
      <vt:lpstr>帳號申請操作流程-管理者帳號(1)</vt:lpstr>
      <vt:lpstr>帳號申請操作流程-管理者帳號(2)</vt:lpstr>
      <vt:lpstr>帳號申請操作流程-管理者帳號(3)</vt:lpstr>
      <vt:lpstr>帳號申請操作流程-管理者帳號(4)</vt:lpstr>
      <vt:lpstr>帳號申請操作流程-管理者帳號(5)</vt:lpstr>
      <vt:lpstr>帳號申請操作流程-一般使用者帳號(1)</vt:lpstr>
      <vt:lpstr>帳號申請操作流程-一般使用者帳號(2)</vt:lpstr>
      <vt:lpstr>帳號申請操作流程-一般使用者帳號(3)</vt:lpstr>
      <vt:lpstr>帳號申請操作流程-一般使用者帳號(4)</vt:lpstr>
      <vt:lpstr>帳號申請操作流程-新單位申請(1)</vt:lpstr>
      <vt:lpstr>帳號申請操作流程-新單位申請(2)</vt:lpstr>
      <vt:lpstr>帳號申請操作流程-選擇免電子憑證送件</vt:lpstr>
      <vt:lpstr>PowerPoint 簡報</vt:lpstr>
      <vt:lpstr>帳號申請操作流程-使用自然人憑證登入(1)</vt:lpstr>
      <vt:lpstr>帳號申請操作流程-使用自然人憑證登入(2)</vt:lpstr>
      <vt:lpstr>帳號申請操作流程-使用自然人憑證登入(3)</vt:lpstr>
      <vt:lpstr>ExPRESS 主選單</vt:lpstr>
      <vt:lpstr>ExPRESS 送件取號申辦流程</vt:lpstr>
      <vt:lpstr>PowerPoint 簡報</vt:lpstr>
      <vt:lpstr>多國多中心/非多國多中心</vt:lpstr>
      <vt:lpstr>臨床新案申請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E政府憑證</vt:lpstr>
      <vt:lpstr>PowerPoint 簡報</vt:lpstr>
      <vt:lpstr>臨床變更案件申請</vt:lpstr>
      <vt:lpstr>臨床變更案新增</vt:lpstr>
      <vt:lpstr>原申請案資料</vt:lpstr>
      <vt:lpstr>申請者</vt:lpstr>
      <vt:lpstr>臨床試驗計畫</vt:lpstr>
      <vt:lpstr>臨床試驗計畫</vt:lpstr>
      <vt:lpstr>臨床試驗計畫</vt:lpstr>
      <vt:lpstr>臨床試驗計畫</vt:lpstr>
      <vt:lpstr>臨床試驗計畫</vt:lpstr>
      <vt:lpstr>臨床試驗計畫</vt:lpstr>
      <vt:lpstr>臨床試驗計畫</vt:lpstr>
      <vt:lpstr>臨床試驗計畫</vt:lpstr>
      <vt:lpstr>臨床試驗計畫</vt:lpstr>
      <vt:lpstr>上傳資料</vt:lpstr>
      <vt:lpstr>檢覆並產生申請書</vt:lpstr>
      <vt:lpstr>檢覆並產生申請書</vt:lpstr>
      <vt:lpstr>檢覆並產生申請書</vt:lpstr>
      <vt:lpstr>PowerPoint 簡報</vt:lpstr>
      <vt:lpstr>PowerPoint 簡報</vt:lpstr>
      <vt:lpstr>PowerPoint 簡報</vt:lpstr>
      <vt:lpstr>E政府憑證</vt:lpstr>
      <vt:lpstr>PowerPoint 簡報</vt:lpstr>
      <vt:lpstr>臨床報告案件申請</vt:lpstr>
      <vt:lpstr>PowerPoint 簡報</vt:lpstr>
      <vt:lpstr>PowerPoint 簡報</vt:lpstr>
      <vt:lpstr>PowerPoint 簡報</vt:lpstr>
      <vt:lpstr>PowerPoint 簡報</vt:lpstr>
      <vt:lpstr>試驗機構一覽表</vt:lpstr>
      <vt:lpstr>試驗機構一覽表資料新增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藥品臨床試驗報告備查申請表</vt:lpstr>
      <vt:lpstr>藥品臨床試驗報告備查申請表</vt:lpstr>
      <vt:lpstr>試驗機構收案一覽表</vt:lpstr>
      <vt:lpstr>E政府憑證</vt:lpstr>
      <vt:lpstr>PowerPoint 簡報</vt:lpstr>
      <vt:lpstr>PowerPoint 簡報</vt:lpstr>
      <vt:lpstr>臨床試驗申請案-補件</vt:lpstr>
      <vt:lpstr>臨床試驗申請案-補件-補件輸入</vt:lpstr>
      <vt:lpstr>臨床試驗申請案-補件-補件輸入-補繳費用</vt:lpstr>
      <vt:lpstr>臨床試驗申請案-補件-補件輸入-補件資料</vt:lpstr>
      <vt:lpstr>臨床試驗申請案-補件-補件輸入-新增附件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邱仲宇</cp:lastModifiedBy>
  <cp:revision>585</cp:revision>
  <dcterms:created xsi:type="dcterms:W3CDTF">2016-12-05T23:26:54Z</dcterms:created>
  <dcterms:modified xsi:type="dcterms:W3CDTF">2021-05-26T08:18:05Z</dcterms:modified>
</cp:coreProperties>
</file>